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3" r:id="rId3"/>
    <p:sldId id="264" r:id="rId4"/>
    <p:sldId id="265" r:id="rId5"/>
    <p:sldId id="266" r:id="rId6"/>
    <p:sldId id="267" r:id="rId7"/>
    <p:sldId id="258" r:id="rId8"/>
    <p:sldId id="275" r:id="rId9"/>
    <p:sldId id="269" r:id="rId10"/>
    <p:sldId id="270" r:id="rId11"/>
    <p:sldId id="271" r:id="rId12"/>
    <p:sldId id="274" r:id="rId13"/>
    <p:sldId id="273" r:id="rId14"/>
    <p:sldId id="272" r:id="rId15"/>
  </p:sldIdLst>
  <p:sldSz cx="6858000" cy="9144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724" autoAdjust="0"/>
  </p:normalViewPr>
  <p:slideViewPr>
    <p:cSldViewPr>
      <p:cViewPr varScale="1">
        <p:scale>
          <a:sx n="81" d="100"/>
          <a:sy n="81" d="100"/>
        </p:scale>
        <p:origin x="3420" y="10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19413" cy="493713"/>
          </a:xfrm>
          <a:prstGeom prst="rect">
            <a:avLst/>
          </a:prstGeom>
        </p:spPr>
        <p:txBody>
          <a:bodyPr vert="horz" lIns="91435" tIns="45718" rIns="91435" bIns="45718"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4" y="1"/>
            <a:ext cx="2919412" cy="493713"/>
          </a:xfrm>
          <a:prstGeom prst="rect">
            <a:avLst/>
          </a:prstGeom>
        </p:spPr>
        <p:txBody>
          <a:bodyPr vert="horz" lIns="91435" tIns="45718" rIns="91435" bIns="45718" rtlCol="0"/>
          <a:lstStyle>
            <a:lvl1pPr algn="r">
              <a:defRPr sz="1200"/>
            </a:lvl1pPr>
          </a:lstStyle>
          <a:p>
            <a:fld id="{177ECB9E-62E9-4035-B6C5-A9EF671EC56F}" type="datetimeFigureOut">
              <a:rPr kumimoji="1" lang="ja-JP" altLang="en-US" smtClean="0"/>
              <a:pPr/>
              <a:t>2023/11/27</a:t>
            </a:fld>
            <a:endParaRPr kumimoji="1" lang="ja-JP" altLang="en-US"/>
          </a:p>
        </p:txBody>
      </p:sp>
      <p:sp>
        <p:nvSpPr>
          <p:cNvPr id="4" name="フッター プレースホルダ 3"/>
          <p:cNvSpPr>
            <a:spLocks noGrp="1"/>
          </p:cNvSpPr>
          <p:nvPr>
            <p:ph type="ftr" sz="quarter" idx="2"/>
          </p:nvPr>
        </p:nvSpPr>
        <p:spPr>
          <a:xfrm>
            <a:off x="1" y="9371013"/>
            <a:ext cx="2919413" cy="493712"/>
          </a:xfrm>
          <a:prstGeom prst="rect">
            <a:avLst/>
          </a:prstGeom>
        </p:spPr>
        <p:txBody>
          <a:bodyPr vert="horz" lIns="91435" tIns="45718" rIns="91435" bIns="45718"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4" y="9371013"/>
            <a:ext cx="2919412" cy="493712"/>
          </a:xfrm>
          <a:prstGeom prst="rect">
            <a:avLst/>
          </a:prstGeom>
        </p:spPr>
        <p:txBody>
          <a:bodyPr vert="horz" lIns="91435" tIns="45718" rIns="91435" bIns="45718" rtlCol="0" anchor="b"/>
          <a:lstStyle>
            <a:lvl1pPr algn="r">
              <a:defRPr sz="1200"/>
            </a:lvl1pPr>
          </a:lstStyle>
          <a:p>
            <a:fld id="{B931F414-1769-42FE-B523-5F4FBEDD2946}" type="slidenum">
              <a:rPr kumimoji="1" lang="ja-JP" altLang="en-US" smtClean="0"/>
              <a:pPr/>
              <a:t>‹#›</a:t>
            </a:fld>
            <a:endParaRPr kumimoji="1" lang="ja-JP" altLang="en-US"/>
          </a:p>
        </p:txBody>
      </p:sp>
    </p:spTree>
    <p:extLst>
      <p:ext uri="{BB962C8B-B14F-4D97-AF65-F5344CB8AC3E}">
        <p14:creationId xmlns:p14="http://schemas.microsoft.com/office/powerpoint/2010/main" val="42483045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3"/>
            <a:ext cx="2918831" cy="493315"/>
          </a:xfrm>
          <a:prstGeom prst="rect">
            <a:avLst/>
          </a:prstGeom>
        </p:spPr>
        <p:txBody>
          <a:bodyPr vert="horz" lIns="91428" tIns="45716" rIns="91428" bIns="45716"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5" y="3"/>
            <a:ext cx="2918831" cy="493315"/>
          </a:xfrm>
          <a:prstGeom prst="rect">
            <a:avLst/>
          </a:prstGeom>
        </p:spPr>
        <p:txBody>
          <a:bodyPr vert="horz" lIns="91428" tIns="45716" rIns="91428" bIns="45716" rtlCol="0"/>
          <a:lstStyle>
            <a:lvl1pPr algn="r">
              <a:defRPr sz="1200"/>
            </a:lvl1pPr>
          </a:lstStyle>
          <a:p>
            <a:fld id="{F616855F-A688-4E2E-99A9-55E60B63DED5}" type="datetimeFigureOut">
              <a:rPr kumimoji="1" lang="ja-JP" altLang="en-US" smtClean="0"/>
              <a:pPr/>
              <a:t>2023/11/27</a:t>
            </a:fld>
            <a:endParaRPr kumimoji="1" lang="ja-JP" altLang="en-US"/>
          </a:p>
        </p:txBody>
      </p:sp>
      <p:sp>
        <p:nvSpPr>
          <p:cNvPr id="4" name="スライド イメージ プレースホルダ 3"/>
          <p:cNvSpPr>
            <a:spLocks noGrp="1" noRot="1" noChangeAspect="1"/>
          </p:cNvSpPr>
          <p:nvPr>
            <p:ph type="sldImg" idx="2"/>
          </p:nvPr>
        </p:nvSpPr>
        <p:spPr>
          <a:xfrm>
            <a:off x="1979613" y="738188"/>
            <a:ext cx="2776537" cy="3703637"/>
          </a:xfrm>
          <a:prstGeom prst="rect">
            <a:avLst/>
          </a:prstGeom>
          <a:noFill/>
          <a:ln w="12700">
            <a:solidFill>
              <a:prstClr val="black"/>
            </a:solidFill>
          </a:ln>
        </p:spPr>
        <p:txBody>
          <a:bodyPr vert="horz" lIns="91428" tIns="45716" rIns="91428" bIns="45716" rtlCol="0" anchor="ctr"/>
          <a:lstStyle/>
          <a:p>
            <a:endParaRPr lang="ja-JP" altLang="en-US"/>
          </a:p>
        </p:txBody>
      </p:sp>
      <p:sp>
        <p:nvSpPr>
          <p:cNvPr id="5" name="ノート プレースホルダ 4"/>
          <p:cNvSpPr>
            <a:spLocks noGrp="1"/>
          </p:cNvSpPr>
          <p:nvPr>
            <p:ph type="body" sz="quarter" idx="3"/>
          </p:nvPr>
        </p:nvSpPr>
        <p:spPr>
          <a:xfrm>
            <a:off x="673577" y="4686501"/>
            <a:ext cx="5388610" cy="4439841"/>
          </a:xfrm>
          <a:prstGeom prst="rect">
            <a:avLst/>
          </a:prstGeom>
        </p:spPr>
        <p:txBody>
          <a:bodyPr vert="horz" lIns="91428" tIns="45716" rIns="91428" bIns="4571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3" y="9371288"/>
            <a:ext cx="2918831" cy="493315"/>
          </a:xfrm>
          <a:prstGeom prst="rect">
            <a:avLst/>
          </a:prstGeom>
        </p:spPr>
        <p:txBody>
          <a:bodyPr vert="horz" lIns="91428" tIns="45716" rIns="91428" bIns="4571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5" y="9371288"/>
            <a:ext cx="2918831" cy="493315"/>
          </a:xfrm>
          <a:prstGeom prst="rect">
            <a:avLst/>
          </a:prstGeom>
        </p:spPr>
        <p:txBody>
          <a:bodyPr vert="horz" lIns="91428" tIns="45716" rIns="91428" bIns="45716" rtlCol="0" anchor="b"/>
          <a:lstStyle>
            <a:lvl1pPr algn="r">
              <a:defRPr sz="1200"/>
            </a:lvl1pPr>
          </a:lstStyle>
          <a:p>
            <a:fld id="{EF785A37-8B07-4572-854A-C5BAF840FEB3}" type="slidenum">
              <a:rPr kumimoji="1" lang="ja-JP" altLang="en-US" smtClean="0"/>
              <a:pPr/>
              <a:t>‹#›</a:t>
            </a:fld>
            <a:endParaRPr kumimoji="1" lang="ja-JP" altLang="en-US"/>
          </a:p>
        </p:txBody>
      </p:sp>
    </p:spTree>
    <p:extLst>
      <p:ext uri="{BB962C8B-B14F-4D97-AF65-F5344CB8AC3E}">
        <p14:creationId xmlns:p14="http://schemas.microsoft.com/office/powerpoint/2010/main" val="39072601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4</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5</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7</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8</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10</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12</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13</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EF785A37-8B07-4572-854A-C5BAF840FEB3}" type="slidenum">
              <a:rPr kumimoji="1" lang="ja-JP" altLang="en-US" smtClean="0"/>
              <a:pPr/>
              <a:t>14</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DBA1AE48-8A95-460F-A48A-FF13B53DB443}" type="datetime1">
              <a:rPr kumimoji="1" lang="ja-JP" altLang="en-US" smtClean="0"/>
              <a:pPr/>
              <a:t>2023/11/27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82E8CFB8-165E-4E0B-9222-B432030C1A4C}" type="datetime1">
              <a:rPr kumimoji="1" lang="ja-JP" altLang="en-US" smtClean="0"/>
              <a:pPr/>
              <a:t>2023/11/27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73FFEF7A-F650-4CED-B799-590686167363}" type="datetime1">
              <a:rPr kumimoji="1" lang="ja-JP" altLang="en-US" smtClean="0"/>
              <a:pPr/>
              <a:t>2023/11/27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ADD8CE2E-CE50-4A64-87FC-B4233B00E4D7}" type="datetime1">
              <a:rPr kumimoji="1" lang="ja-JP" altLang="en-US" smtClean="0"/>
              <a:pPr/>
              <a:t>2023/11/27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D2BEFBD7-29C0-4C34-AEB1-F6E6C2B2B942}" type="datetime1">
              <a:rPr kumimoji="1" lang="ja-JP" altLang="en-US" smtClean="0"/>
              <a:pPr/>
              <a:t>2023/11/27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95E2CCA1-D35F-44E6-8204-83E40446E72E}" type="datetime1">
              <a:rPr kumimoji="1" lang="ja-JP" altLang="en-US" smtClean="0"/>
              <a:pPr/>
              <a:t>2023/11/27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B81B7A32-AF04-4D99-BB82-1D104558DC74}" type="datetime1">
              <a:rPr kumimoji="1" lang="ja-JP" altLang="en-US" smtClean="0"/>
              <a:pPr/>
              <a:t>2023/11/27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3925872D-99F7-4744-B506-253F84836B94}" type="datetime1">
              <a:rPr kumimoji="1" lang="ja-JP" altLang="en-US" smtClean="0"/>
              <a:pPr/>
              <a:t>2023/11/27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0FF79051-FE60-4B5F-A6FC-C3D93D2E32FD}" type="datetime1">
              <a:rPr kumimoji="1" lang="ja-JP" altLang="en-US" smtClean="0"/>
              <a:pPr/>
              <a:t>2023/11/27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307AE28C-DAE2-457A-8BA8-8BC026B18B2E}" type="datetime1">
              <a:rPr kumimoji="1" lang="ja-JP" altLang="en-US" smtClean="0"/>
              <a:pPr/>
              <a:t>2023/11/27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342900" y="366185"/>
            <a:ext cx="4514850" cy="7802033"/>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5E035AE-4863-40AB-8E7F-AE35C1C4FA8A}" type="datetime1">
              <a:rPr kumimoji="1" lang="ja-JP" altLang="en-US" smtClean="0"/>
              <a:pPr/>
              <a:t>2023/11/27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0FCA45C-AACD-4301-8A4E-DFE0B2123F8E}"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9067E1D-4E7D-4D00-BC3E-48E04FB88104}" type="datetime1">
              <a:rPr kumimoji="1" lang="ja-JP" altLang="en-US" smtClean="0"/>
              <a:pPr/>
              <a:t>2023/11/27</a:t>
            </a:fld>
            <a:endParaRPr kumimoji="1" lang="ja-JP" altLang="en-US"/>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0FCA45C-AACD-4301-8A4E-DFE0B2123F8E}"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Grp="1" noChangeAspect="1"/>
          </p:cNvPicPr>
          <p:nvPr isPhoto="1"/>
        </p:nvPicPr>
        <p:blipFill>
          <a:blip r:embed="rId3" cstate="print">
            <a:extLst>
              <a:ext uri="{28A0092B-C50C-407E-A947-70E740481C1C}">
                <a14:useLocalDpi xmlns:a14="http://schemas.microsoft.com/office/drawing/2010/main" val="0"/>
              </a:ext>
            </a:extLst>
          </a:blip>
          <a:stretch>
            <a:fillRect/>
          </a:stretch>
        </p:blipFill>
        <p:spPr>
          <a:xfrm>
            <a:off x="872462" y="628782"/>
            <a:ext cx="5058562" cy="6233655"/>
          </a:xfrm>
          <a:prstGeom prst="rect">
            <a:avLst/>
          </a:prstGeom>
          <a:noFill/>
          <a:ln>
            <a:noFill/>
          </a:ln>
        </p:spPr>
      </p:pic>
      <p:sp>
        <p:nvSpPr>
          <p:cNvPr id="2" name="タイトル 1"/>
          <p:cNvSpPr>
            <a:spLocks noGrp="1"/>
          </p:cNvSpPr>
          <p:nvPr>
            <p:ph type="ctrTitle"/>
          </p:nvPr>
        </p:nvSpPr>
        <p:spPr>
          <a:xfrm>
            <a:off x="476672" y="395536"/>
            <a:ext cx="5940660" cy="8160907"/>
          </a:xfrm>
        </p:spPr>
        <p:txBody>
          <a:bodyPr>
            <a:normAutofit/>
          </a:bodyPr>
          <a:lstStyle/>
          <a:p>
            <a:r>
              <a:rPr lang="ja-JP" altLang="en-US" dirty="0">
                <a:solidFill>
                  <a:schemeClr val="bg1">
                    <a:lumMod val="95000"/>
                  </a:schemeClr>
                </a:solidFill>
              </a:rPr>
              <a:t>エコアクション２１</a:t>
            </a:r>
            <a:br>
              <a:rPr lang="en-US" altLang="ja-JP" dirty="0">
                <a:solidFill>
                  <a:schemeClr val="bg1">
                    <a:lumMod val="95000"/>
                  </a:schemeClr>
                </a:solidFill>
              </a:rPr>
            </a:br>
            <a:r>
              <a:rPr lang="ja-JP" altLang="en-US" sz="4800" dirty="0">
                <a:solidFill>
                  <a:schemeClr val="bg1">
                    <a:lumMod val="95000"/>
                  </a:schemeClr>
                </a:solidFill>
              </a:rPr>
              <a:t>環境活動レポート</a:t>
            </a:r>
            <a:br>
              <a:rPr lang="en-US" altLang="ja-JP" dirty="0"/>
            </a:br>
            <a:br>
              <a:rPr lang="en-US" altLang="ja-JP" dirty="0"/>
            </a:br>
            <a:br>
              <a:rPr lang="en-US" altLang="ja-JP" dirty="0"/>
            </a:br>
            <a:br>
              <a:rPr lang="en-US" altLang="ja-JP" dirty="0"/>
            </a:br>
            <a:br>
              <a:rPr lang="en-US" altLang="ja-JP" dirty="0"/>
            </a:br>
            <a:br>
              <a:rPr lang="en-US" altLang="ja-JP" dirty="0"/>
            </a:br>
            <a:r>
              <a:rPr lang="ja-JP" altLang="en-US" sz="3600" dirty="0">
                <a:solidFill>
                  <a:schemeClr val="bg1">
                    <a:lumMod val="95000"/>
                  </a:schemeClr>
                </a:solidFill>
              </a:rPr>
              <a:t>令和</a:t>
            </a:r>
            <a:r>
              <a:rPr lang="en-US" altLang="ja-JP" sz="3600" dirty="0">
                <a:solidFill>
                  <a:schemeClr val="bg1">
                    <a:lumMod val="95000"/>
                  </a:schemeClr>
                </a:solidFill>
              </a:rPr>
              <a:t>4</a:t>
            </a:r>
            <a:r>
              <a:rPr lang="ja-JP" altLang="en-US" sz="3600" dirty="0">
                <a:solidFill>
                  <a:schemeClr val="bg1">
                    <a:lumMod val="95000"/>
                  </a:schemeClr>
                </a:solidFill>
              </a:rPr>
              <a:t>年度版</a:t>
            </a:r>
            <a:br>
              <a:rPr lang="en-US" altLang="ja-JP" sz="3600" dirty="0">
                <a:solidFill>
                  <a:schemeClr val="bg1">
                    <a:lumMod val="95000"/>
                  </a:schemeClr>
                </a:solidFill>
              </a:rPr>
            </a:br>
            <a:r>
              <a:rPr lang="ja-JP" altLang="en-US" sz="3200" dirty="0">
                <a:solidFill>
                  <a:schemeClr val="bg1">
                    <a:lumMod val="95000"/>
                  </a:schemeClr>
                </a:solidFill>
              </a:rPr>
              <a:t>（令和</a:t>
            </a:r>
            <a:r>
              <a:rPr lang="en-US" altLang="ja-JP" sz="3200" dirty="0">
                <a:solidFill>
                  <a:schemeClr val="bg1">
                    <a:lumMod val="95000"/>
                  </a:schemeClr>
                </a:solidFill>
              </a:rPr>
              <a:t>3</a:t>
            </a:r>
            <a:r>
              <a:rPr lang="ja-JP" altLang="en-US" sz="3200" dirty="0">
                <a:solidFill>
                  <a:schemeClr val="bg1">
                    <a:lumMod val="95000"/>
                  </a:schemeClr>
                </a:solidFill>
              </a:rPr>
              <a:t>年</a:t>
            </a:r>
            <a:r>
              <a:rPr lang="en-US" altLang="ja-JP" sz="3200" dirty="0">
                <a:solidFill>
                  <a:schemeClr val="bg1">
                    <a:lumMod val="95000"/>
                  </a:schemeClr>
                </a:solidFill>
              </a:rPr>
              <a:t>12</a:t>
            </a:r>
            <a:r>
              <a:rPr lang="ja-JP" altLang="en-US" sz="3200" dirty="0">
                <a:solidFill>
                  <a:schemeClr val="bg1">
                    <a:lumMod val="95000"/>
                  </a:schemeClr>
                </a:solidFill>
              </a:rPr>
              <a:t>月～令和</a:t>
            </a:r>
            <a:r>
              <a:rPr lang="en-US" altLang="ja-JP" sz="3200" dirty="0">
                <a:solidFill>
                  <a:schemeClr val="bg1">
                    <a:lumMod val="95000"/>
                  </a:schemeClr>
                </a:solidFill>
              </a:rPr>
              <a:t>4</a:t>
            </a:r>
            <a:r>
              <a:rPr lang="ja-JP" altLang="en-US" sz="3200" dirty="0">
                <a:solidFill>
                  <a:schemeClr val="bg1">
                    <a:lumMod val="95000"/>
                  </a:schemeClr>
                </a:solidFill>
              </a:rPr>
              <a:t>年</a:t>
            </a:r>
            <a:r>
              <a:rPr lang="en-US" altLang="ja-JP" sz="3200" dirty="0">
                <a:solidFill>
                  <a:schemeClr val="bg1">
                    <a:lumMod val="95000"/>
                  </a:schemeClr>
                </a:solidFill>
              </a:rPr>
              <a:t>11</a:t>
            </a:r>
            <a:r>
              <a:rPr lang="ja-JP" altLang="en-US" sz="3200" dirty="0">
                <a:solidFill>
                  <a:schemeClr val="bg1">
                    <a:lumMod val="95000"/>
                  </a:schemeClr>
                </a:solidFill>
              </a:rPr>
              <a:t>月）</a:t>
            </a:r>
            <a:br>
              <a:rPr lang="en-US" altLang="ja-JP" sz="3200" dirty="0"/>
            </a:br>
            <a:br>
              <a:rPr lang="en-US" altLang="ja-JP" sz="3200" dirty="0"/>
            </a:br>
            <a:r>
              <a:rPr lang="ja-JP" altLang="en-US" sz="3200" dirty="0"/>
              <a:t>株式会社　周陽インダストリア</a:t>
            </a:r>
            <a:br>
              <a:rPr lang="en-US" altLang="ja-JP" sz="2000" dirty="0"/>
            </a:br>
            <a:r>
              <a:rPr lang="ja-JP" altLang="en-US" sz="1200" dirty="0"/>
              <a:t>（旧有限会社周陽興業から平成</a:t>
            </a:r>
            <a:r>
              <a:rPr lang="en-US" altLang="ja-JP" sz="1200" dirty="0"/>
              <a:t>28</a:t>
            </a:r>
            <a:r>
              <a:rPr lang="ja-JP" altLang="en-US" sz="1200" dirty="0"/>
              <a:t>年</a:t>
            </a:r>
            <a:r>
              <a:rPr lang="en-US" altLang="ja-JP" sz="1200" dirty="0"/>
              <a:t>12</a:t>
            </a:r>
            <a:r>
              <a:rPr lang="ja-JP" altLang="en-US" sz="1200" dirty="0"/>
              <a:t>月</a:t>
            </a:r>
            <a:r>
              <a:rPr lang="en-US" altLang="ja-JP" sz="1200" dirty="0"/>
              <a:t>1</a:t>
            </a:r>
            <a:r>
              <a:rPr lang="ja-JP" altLang="en-US" sz="1200" dirty="0"/>
              <a:t>日商号変更　決算期変更）</a:t>
            </a:r>
            <a:endParaRPr kumimoji="1" lang="ja-JP" altLang="en-US" sz="1200" dirty="0"/>
          </a:p>
        </p:txBody>
      </p:sp>
      <p:sp>
        <p:nvSpPr>
          <p:cNvPr id="3" name="サブタイトル 2"/>
          <p:cNvSpPr>
            <a:spLocks noGrp="1"/>
          </p:cNvSpPr>
          <p:nvPr>
            <p:ph type="subTitle" idx="1"/>
          </p:nvPr>
        </p:nvSpPr>
        <p:spPr>
          <a:xfrm>
            <a:off x="674694" y="8028385"/>
            <a:ext cx="5058562" cy="360040"/>
          </a:xfrm>
        </p:spPr>
        <p:txBody>
          <a:bodyPr>
            <a:normAutofit fontScale="62500" lnSpcReduction="20000"/>
          </a:bodyPr>
          <a:lstStyle/>
          <a:p>
            <a:r>
              <a:rPr lang="ja-JP" altLang="en-US" dirty="0"/>
              <a:t>発行日</a:t>
            </a:r>
            <a:r>
              <a:rPr kumimoji="1" lang="ja-JP" altLang="en-US" dirty="0"/>
              <a:t>　</a:t>
            </a:r>
            <a:r>
              <a:rPr lang="ja-JP" altLang="en-US" dirty="0"/>
              <a:t>令和</a:t>
            </a:r>
            <a:r>
              <a:rPr lang="en-US" altLang="ja-JP" dirty="0"/>
              <a:t>5</a:t>
            </a:r>
            <a:r>
              <a:rPr kumimoji="1" lang="ja-JP" altLang="en-US" dirty="0"/>
              <a:t>年</a:t>
            </a:r>
            <a:r>
              <a:rPr lang="en-US" altLang="ja-JP" dirty="0"/>
              <a:t>4</a:t>
            </a:r>
            <a:r>
              <a:rPr kumimoji="1" lang="ja-JP" altLang="en-US" dirty="0"/>
              <a:t>月</a:t>
            </a:r>
            <a:r>
              <a:rPr kumimoji="1" lang="en-US" altLang="ja-JP" dirty="0"/>
              <a:t>3</a:t>
            </a:r>
            <a:r>
              <a:rPr kumimoji="1" lang="ja-JP" altLang="en-US" dirty="0"/>
              <a:t>日</a:t>
            </a:r>
          </a:p>
        </p:txBody>
      </p:sp>
      <p:sp>
        <p:nvSpPr>
          <p:cNvPr id="5" name="スライド番号プレースホルダ 4"/>
          <p:cNvSpPr>
            <a:spLocks noGrp="1"/>
          </p:cNvSpPr>
          <p:nvPr>
            <p:ph type="sldNum" sz="quarter" idx="12"/>
          </p:nvPr>
        </p:nvSpPr>
        <p:spPr/>
        <p:txBody>
          <a:bodyPr/>
          <a:lstStyle/>
          <a:p>
            <a:fld id="{00FCA45C-AACD-4301-8A4E-DFE0B2123F8E}" type="slidenum">
              <a:rPr kumimoji="1" lang="ja-JP" altLang="en-US" smtClean="0"/>
              <a:pPr/>
              <a:t>1</a:t>
            </a:fld>
            <a:endParaRPr kumimoji="1" lang="ja-JP" altLang="en-US" dirty="0"/>
          </a:p>
        </p:txBody>
      </p:sp>
      <p:pic>
        <p:nvPicPr>
          <p:cNvPr id="1026" name="Picture 2"/>
          <p:cNvPicPr>
            <a:picLocks noChangeAspect="1" noChangeArrowheads="1"/>
          </p:cNvPicPr>
          <p:nvPr/>
        </p:nvPicPr>
        <p:blipFill>
          <a:blip r:embed="rId4" cstate="print"/>
          <a:srcRect/>
          <a:stretch>
            <a:fillRect/>
          </a:stretch>
        </p:blipFill>
        <p:spPr bwMode="auto">
          <a:xfrm>
            <a:off x="5445224" y="8028384"/>
            <a:ext cx="867250" cy="864096"/>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1117103604"/>
              </p:ext>
            </p:extLst>
          </p:nvPr>
        </p:nvGraphicFramePr>
        <p:xfrm>
          <a:off x="476672" y="971600"/>
          <a:ext cx="5904656" cy="5516880"/>
        </p:xfrm>
        <a:graphic>
          <a:graphicData uri="http://schemas.openxmlformats.org/drawingml/2006/table">
            <a:tbl>
              <a:tblPr firstRow="1" bandRow="1">
                <a:tableStyleId>{5C22544A-7EE6-4342-B048-85BDC9FD1C3A}</a:tableStyleId>
              </a:tblPr>
              <a:tblGrid>
                <a:gridCol w="1849651">
                  <a:extLst>
                    <a:ext uri="{9D8B030D-6E8A-4147-A177-3AD203B41FA5}">
                      <a16:colId xmlns:a16="http://schemas.microsoft.com/office/drawing/2014/main" val="20000"/>
                    </a:ext>
                  </a:extLst>
                </a:gridCol>
                <a:gridCol w="4055005">
                  <a:extLst>
                    <a:ext uri="{9D8B030D-6E8A-4147-A177-3AD203B41FA5}">
                      <a16:colId xmlns:a16="http://schemas.microsoft.com/office/drawing/2014/main" val="20001"/>
                    </a:ext>
                  </a:extLst>
                </a:gridCol>
              </a:tblGrid>
              <a:tr h="236790">
                <a:tc>
                  <a:txBody>
                    <a:bodyPr/>
                    <a:lstStyle/>
                    <a:p>
                      <a:r>
                        <a:rPr kumimoji="1" lang="ja-JP" altLang="en-US" dirty="0"/>
                        <a:t>事業所名</a:t>
                      </a:r>
                      <a:endParaRPr kumimoji="1" lang="en-US" altLang="ja-JP" dirty="0"/>
                    </a:p>
                  </a:txBody>
                  <a:tcPr/>
                </a:tc>
                <a:tc>
                  <a:txBody>
                    <a:bodyPr/>
                    <a:lstStyle/>
                    <a:p>
                      <a:r>
                        <a:rPr kumimoji="1" lang="ja-JP" altLang="en-US" dirty="0"/>
                        <a:t>株式会社　周陽インダストリア</a:t>
                      </a:r>
                    </a:p>
                  </a:txBody>
                  <a:tcPr/>
                </a:tc>
                <a:extLst>
                  <a:ext uri="{0D108BD9-81ED-4DB2-BD59-A6C34878D82A}">
                    <a16:rowId xmlns:a16="http://schemas.microsoft.com/office/drawing/2014/main" val="10000"/>
                  </a:ext>
                </a:extLst>
              </a:tr>
              <a:tr h="236790">
                <a:tc>
                  <a:txBody>
                    <a:bodyPr/>
                    <a:lstStyle/>
                    <a:p>
                      <a:r>
                        <a:rPr kumimoji="1" lang="ja-JP" altLang="en-US" dirty="0"/>
                        <a:t>代表者氏名</a:t>
                      </a:r>
                    </a:p>
                  </a:txBody>
                  <a:tcPr/>
                </a:tc>
                <a:tc>
                  <a:txBody>
                    <a:bodyPr/>
                    <a:lstStyle/>
                    <a:p>
                      <a:r>
                        <a:rPr kumimoji="1" lang="ja-JP" altLang="en-US" dirty="0"/>
                        <a:t>代表取締役　川元　正</a:t>
                      </a:r>
                    </a:p>
                  </a:txBody>
                  <a:tcPr/>
                </a:tc>
                <a:extLst>
                  <a:ext uri="{0D108BD9-81ED-4DB2-BD59-A6C34878D82A}">
                    <a16:rowId xmlns:a16="http://schemas.microsoft.com/office/drawing/2014/main" val="10001"/>
                  </a:ext>
                </a:extLst>
              </a:tr>
              <a:tr h="374918">
                <a:tc>
                  <a:txBody>
                    <a:bodyPr/>
                    <a:lstStyle/>
                    <a:p>
                      <a:r>
                        <a:rPr kumimoji="1" lang="ja-JP" altLang="en-US" sz="1600" dirty="0"/>
                        <a:t>本社所在地</a:t>
                      </a:r>
                    </a:p>
                  </a:txBody>
                  <a:tcPr/>
                </a:tc>
                <a:tc>
                  <a:txBody>
                    <a:bodyPr/>
                    <a:lstStyle/>
                    <a:p>
                      <a:r>
                        <a:rPr kumimoji="1" lang="ja-JP" altLang="en-US" sz="1600" dirty="0"/>
                        <a:t>〒</a:t>
                      </a:r>
                      <a:r>
                        <a:rPr kumimoji="1" lang="en-US" altLang="ja-JP" sz="1600" dirty="0"/>
                        <a:t>744-0002</a:t>
                      </a:r>
                    </a:p>
                    <a:p>
                      <a:r>
                        <a:rPr kumimoji="1" lang="ja-JP" altLang="en-US" sz="1600" dirty="0"/>
                        <a:t>山口県下松市大字東豊井</a:t>
                      </a:r>
                      <a:r>
                        <a:rPr kumimoji="1" lang="en-US" altLang="ja-JP" sz="1600" dirty="0"/>
                        <a:t>1036</a:t>
                      </a:r>
                      <a:r>
                        <a:rPr kumimoji="1" lang="ja-JP" altLang="en-US" sz="1600" dirty="0"/>
                        <a:t>番地</a:t>
                      </a:r>
                      <a:r>
                        <a:rPr kumimoji="1" lang="en-US" altLang="ja-JP" sz="1600" dirty="0"/>
                        <a:t>1</a:t>
                      </a:r>
                      <a:endParaRPr kumimoji="1" lang="ja-JP" altLang="en-US" sz="1600" dirty="0"/>
                    </a:p>
                  </a:txBody>
                  <a:tcPr/>
                </a:tc>
                <a:extLst>
                  <a:ext uri="{0D108BD9-81ED-4DB2-BD59-A6C34878D82A}">
                    <a16:rowId xmlns:a16="http://schemas.microsoft.com/office/drawing/2014/main" val="10002"/>
                  </a:ext>
                </a:extLst>
              </a:tr>
              <a:tr h="532779">
                <a:tc>
                  <a:txBody>
                    <a:bodyPr/>
                    <a:lstStyle/>
                    <a:p>
                      <a:r>
                        <a:rPr kumimoji="1" lang="ja-JP" altLang="en-US" sz="1600" dirty="0"/>
                        <a:t>現場事務所</a:t>
                      </a:r>
                    </a:p>
                  </a:txBody>
                  <a:tcPr/>
                </a:tc>
                <a:tc>
                  <a:txBody>
                    <a:bodyPr/>
                    <a:lstStyle/>
                    <a:p>
                      <a:r>
                        <a:rPr kumimoji="1" lang="ja-JP" altLang="en-US" sz="1600" dirty="0"/>
                        <a:t>〒</a:t>
                      </a:r>
                      <a:r>
                        <a:rPr kumimoji="1" lang="en-US" altLang="ja-JP" sz="1600" dirty="0"/>
                        <a:t>744-0002</a:t>
                      </a:r>
                    </a:p>
                    <a:p>
                      <a:r>
                        <a:rPr kumimoji="1" lang="ja-JP" altLang="en-US" sz="1600" dirty="0"/>
                        <a:t>山口県下松市大字東豊井</a:t>
                      </a:r>
                      <a:r>
                        <a:rPr kumimoji="1" lang="en-US" altLang="ja-JP" sz="1600" dirty="0"/>
                        <a:t>1036</a:t>
                      </a:r>
                      <a:r>
                        <a:rPr kumimoji="1" lang="ja-JP" altLang="en-US" sz="1600" dirty="0"/>
                        <a:t>番</a:t>
                      </a:r>
                      <a:r>
                        <a:rPr kumimoji="1" lang="en-US" altLang="ja-JP" sz="1600" dirty="0"/>
                        <a:t>9</a:t>
                      </a:r>
                      <a:endParaRPr kumimoji="1" lang="ja-JP" altLang="en-US" sz="1600" dirty="0"/>
                    </a:p>
                    <a:p>
                      <a:endParaRPr kumimoji="1" lang="ja-JP" altLang="en-US" sz="1600" dirty="0"/>
                    </a:p>
                  </a:txBody>
                  <a:tcPr/>
                </a:tc>
                <a:extLst>
                  <a:ext uri="{0D108BD9-81ED-4DB2-BD59-A6C34878D82A}">
                    <a16:rowId xmlns:a16="http://schemas.microsoft.com/office/drawing/2014/main" val="10003"/>
                  </a:ext>
                </a:extLst>
              </a:tr>
              <a:tr h="236790">
                <a:tc>
                  <a:txBody>
                    <a:bodyPr/>
                    <a:lstStyle/>
                    <a:p>
                      <a:r>
                        <a:rPr kumimoji="1" lang="ja-JP" altLang="en-US" dirty="0"/>
                        <a:t>法人設立</a:t>
                      </a:r>
                    </a:p>
                  </a:txBody>
                  <a:tcPr/>
                </a:tc>
                <a:tc>
                  <a:txBody>
                    <a:bodyPr/>
                    <a:lstStyle/>
                    <a:p>
                      <a:r>
                        <a:rPr kumimoji="1" lang="ja-JP" altLang="en-US" dirty="0"/>
                        <a:t>昭和</a:t>
                      </a:r>
                      <a:r>
                        <a:rPr kumimoji="1" lang="en-US" altLang="ja-JP" dirty="0"/>
                        <a:t>36</a:t>
                      </a:r>
                      <a:r>
                        <a:rPr kumimoji="1" lang="ja-JP" altLang="en-US" dirty="0"/>
                        <a:t>年</a:t>
                      </a:r>
                      <a:r>
                        <a:rPr kumimoji="1" lang="en-US" altLang="ja-JP" dirty="0"/>
                        <a:t>4</a:t>
                      </a:r>
                      <a:r>
                        <a:rPr kumimoji="1" lang="ja-JP" altLang="en-US" dirty="0"/>
                        <a:t>月</a:t>
                      </a:r>
                    </a:p>
                  </a:txBody>
                  <a:tcPr/>
                </a:tc>
                <a:extLst>
                  <a:ext uri="{0D108BD9-81ED-4DB2-BD59-A6C34878D82A}">
                    <a16:rowId xmlns:a16="http://schemas.microsoft.com/office/drawing/2014/main" val="10004"/>
                  </a:ext>
                </a:extLst>
              </a:tr>
              <a:tr h="236790">
                <a:tc>
                  <a:txBody>
                    <a:bodyPr/>
                    <a:lstStyle/>
                    <a:p>
                      <a:r>
                        <a:rPr kumimoji="1" lang="ja-JP" altLang="en-US" dirty="0"/>
                        <a:t>資本金</a:t>
                      </a:r>
                    </a:p>
                  </a:txBody>
                  <a:tcPr/>
                </a:tc>
                <a:tc>
                  <a:txBody>
                    <a:bodyPr/>
                    <a:lstStyle/>
                    <a:p>
                      <a:r>
                        <a:rPr kumimoji="1" lang="en-US" altLang="ja-JP" dirty="0"/>
                        <a:t>1,000</a:t>
                      </a:r>
                      <a:r>
                        <a:rPr kumimoji="1" lang="ja-JP" altLang="en-US" dirty="0"/>
                        <a:t>万円</a:t>
                      </a:r>
                    </a:p>
                  </a:txBody>
                  <a:tcPr/>
                </a:tc>
                <a:extLst>
                  <a:ext uri="{0D108BD9-81ED-4DB2-BD59-A6C34878D82A}">
                    <a16:rowId xmlns:a16="http://schemas.microsoft.com/office/drawing/2014/main" val="10005"/>
                  </a:ext>
                </a:extLst>
              </a:tr>
              <a:tr h="236790">
                <a:tc>
                  <a:txBody>
                    <a:bodyPr/>
                    <a:lstStyle/>
                    <a:p>
                      <a:r>
                        <a:rPr kumimoji="1" lang="ja-JP" altLang="en-US" sz="1800" i="0" dirty="0"/>
                        <a:t>環境管理責任者</a:t>
                      </a:r>
                    </a:p>
                  </a:txBody>
                  <a:tcPr/>
                </a:tc>
                <a:tc>
                  <a:txBody>
                    <a:bodyPr/>
                    <a:lstStyle/>
                    <a:p>
                      <a:r>
                        <a:rPr kumimoji="1" lang="ja-JP" altLang="en-US" dirty="0"/>
                        <a:t>中山　裕也</a:t>
                      </a:r>
                    </a:p>
                  </a:txBody>
                  <a:tcPr/>
                </a:tc>
                <a:extLst>
                  <a:ext uri="{0D108BD9-81ED-4DB2-BD59-A6C34878D82A}">
                    <a16:rowId xmlns:a16="http://schemas.microsoft.com/office/drawing/2014/main" val="10006"/>
                  </a:ext>
                </a:extLst>
              </a:tr>
              <a:tr h="236790">
                <a:tc>
                  <a:txBody>
                    <a:bodyPr/>
                    <a:lstStyle/>
                    <a:p>
                      <a:r>
                        <a:rPr kumimoji="1" lang="ja-JP" altLang="en-US" dirty="0"/>
                        <a:t>担当者</a:t>
                      </a:r>
                    </a:p>
                  </a:txBody>
                  <a:tcPr/>
                </a:tc>
                <a:tc>
                  <a:txBody>
                    <a:bodyPr/>
                    <a:lstStyle/>
                    <a:p>
                      <a:r>
                        <a:rPr kumimoji="1" lang="ja-JP" altLang="en-US" dirty="0"/>
                        <a:t>川元　正</a:t>
                      </a:r>
                    </a:p>
                  </a:txBody>
                  <a:tcPr/>
                </a:tc>
                <a:extLst>
                  <a:ext uri="{0D108BD9-81ED-4DB2-BD59-A6C34878D82A}">
                    <a16:rowId xmlns:a16="http://schemas.microsoft.com/office/drawing/2014/main" val="10007"/>
                  </a:ext>
                </a:extLst>
              </a:tr>
              <a:tr h="236790">
                <a:tc>
                  <a:txBody>
                    <a:bodyPr/>
                    <a:lstStyle/>
                    <a:p>
                      <a:r>
                        <a:rPr kumimoji="1" lang="ja-JP" altLang="en-US" dirty="0"/>
                        <a:t>電話番号</a:t>
                      </a:r>
                    </a:p>
                  </a:txBody>
                  <a:tcPr/>
                </a:tc>
                <a:tc>
                  <a:txBody>
                    <a:bodyPr/>
                    <a:lstStyle/>
                    <a:p>
                      <a:r>
                        <a:rPr kumimoji="1" lang="en-US" altLang="ja-JP" dirty="0"/>
                        <a:t>0833-43-8134</a:t>
                      </a:r>
                      <a:r>
                        <a:rPr kumimoji="1" lang="ja-JP" altLang="en-US" dirty="0"/>
                        <a:t>　　Ｆａｘ</a:t>
                      </a:r>
                      <a:r>
                        <a:rPr kumimoji="1" lang="en-US" altLang="ja-JP" dirty="0"/>
                        <a:t>0833-43-8135</a:t>
                      </a:r>
                      <a:endParaRPr kumimoji="1" lang="ja-JP" altLang="en-US" dirty="0"/>
                    </a:p>
                  </a:txBody>
                  <a:tcPr/>
                </a:tc>
                <a:extLst>
                  <a:ext uri="{0D108BD9-81ED-4DB2-BD59-A6C34878D82A}">
                    <a16:rowId xmlns:a16="http://schemas.microsoft.com/office/drawing/2014/main" val="10008"/>
                  </a:ext>
                </a:extLst>
              </a:tr>
              <a:tr h="1164220">
                <a:tc>
                  <a:txBody>
                    <a:bodyPr/>
                    <a:lstStyle/>
                    <a:p>
                      <a:r>
                        <a:rPr kumimoji="1" lang="ja-JP" altLang="en-US" dirty="0"/>
                        <a:t>事業内容</a:t>
                      </a:r>
                    </a:p>
                  </a:txBody>
                  <a:tcPr/>
                </a:tc>
                <a:tc>
                  <a:txBody>
                    <a:bodyPr/>
                    <a:lstStyle/>
                    <a:p>
                      <a:r>
                        <a:rPr kumimoji="1" lang="ja-JP" altLang="en-US" sz="1600" dirty="0"/>
                        <a:t>一般廃棄物（下松市ごみ収集委託）収集運搬</a:t>
                      </a:r>
                      <a:endParaRPr kumimoji="1" lang="en-US" altLang="ja-JP" sz="1600" dirty="0"/>
                    </a:p>
                    <a:p>
                      <a:r>
                        <a:rPr kumimoji="1" lang="ja-JP" altLang="en-US" sz="1600" dirty="0"/>
                        <a:t>浄化槽保守点検・清掃</a:t>
                      </a:r>
                      <a:endParaRPr kumimoji="1" lang="en-US" altLang="ja-JP" sz="1600" dirty="0"/>
                    </a:p>
                    <a:p>
                      <a:r>
                        <a:rPr kumimoji="1" lang="ja-JP" altLang="en-US" sz="1600" dirty="0"/>
                        <a:t>産業廃棄物収集運搬（汚泥・廃油・動植物性残さ・廃プラスチック類・金属</a:t>
                      </a:r>
                      <a:r>
                        <a:rPr kumimoji="1" lang="ja-JP" altLang="en-US" sz="1600" dirty="0" err="1"/>
                        <a:t>くず</a:t>
                      </a:r>
                      <a:r>
                        <a:rPr kumimoji="1" lang="ja-JP" altLang="en-US" sz="1600" dirty="0"/>
                        <a:t>・がれき類）</a:t>
                      </a:r>
                      <a:endParaRPr kumimoji="1" lang="en-US" altLang="ja-JP" sz="1600" dirty="0"/>
                    </a:p>
                    <a:p>
                      <a:r>
                        <a:rPr kumimoji="1" lang="ja-JP" altLang="en-US" sz="1600" dirty="0"/>
                        <a:t>建築物飲料水貯水槽清掃</a:t>
                      </a:r>
                      <a:endParaRPr kumimoji="1" lang="en-US" altLang="ja-JP" sz="1600" dirty="0"/>
                    </a:p>
                    <a:p>
                      <a:r>
                        <a:rPr kumimoji="1" lang="ja-JP" altLang="en-US" sz="1600" dirty="0"/>
                        <a:t>各種清掃業務（河川・側溝・事務所等）</a:t>
                      </a:r>
                    </a:p>
                  </a:txBody>
                  <a:tcPr/>
                </a:tc>
                <a:extLst>
                  <a:ext uri="{0D108BD9-81ED-4DB2-BD59-A6C34878D82A}">
                    <a16:rowId xmlns:a16="http://schemas.microsoft.com/office/drawing/2014/main" val="10009"/>
                  </a:ext>
                </a:extLst>
              </a:tr>
            </a:tbl>
          </a:graphicData>
        </a:graphic>
      </p:graphicFrame>
      <p:graphicFrame>
        <p:nvGraphicFramePr>
          <p:cNvPr id="4" name="表 3"/>
          <p:cNvGraphicFramePr>
            <a:graphicFrameLocks noGrp="1"/>
          </p:cNvGraphicFramePr>
          <p:nvPr>
            <p:extLst>
              <p:ext uri="{D42A27DB-BD31-4B8C-83A1-F6EECF244321}">
                <p14:modId xmlns:p14="http://schemas.microsoft.com/office/powerpoint/2010/main" val="1187766612"/>
              </p:ext>
            </p:extLst>
          </p:nvPr>
        </p:nvGraphicFramePr>
        <p:xfrm>
          <a:off x="548680" y="6588224"/>
          <a:ext cx="5832648" cy="1726531"/>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tblGrid>
              <a:tr h="258425">
                <a:tc>
                  <a:txBody>
                    <a:bodyPr/>
                    <a:lstStyle/>
                    <a:p>
                      <a:r>
                        <a:rPr kumimoji="1" lang="ja-JP" altLang="en-US" sz="1200" dirty="0"/>
                        <a:t>活動規模</a:t>
                      </a:r>
                    </a:p>
                  </a:txBody>
                  <a:tcPr/>
                </a:tc>
                <a:tc>
                  <a:txBody>
                    <a:bodyPr/>
                    <a:lstStyle/>
                    <a:p>
                      <a:r>
                        <a:rPr kumimoji="1" lang="ja-JP" altLang="en-US" sz="1200" dirty="0"/>
                        <a:t>単位</a:t>
                      </a:r>
                    </a:p>
                  </a:txBody>
                  <a:tcPr/>
                </a:tc>
                <a:tc>
                  <a:txBody>
                    <a:bodyPr/>
                    <a:lstStyle/>
                    <a:p>
                      <a:r>
                        <a:rPr kumimoji="1" lang="en-US" altLang="ja-JP" sz="1200" dirty="0"/>
                        <a:t>R2</a:t>
                      </a:r>
                      <a:r>
                        <a:rPr kumimoji="1" lang="ja-JP" altLang="en-US" sz="1200" dirty="0"/>
                        <a:t>年度</a:t>
                      </a:r>
                    </a:p>
                  </a:txBody>
                  <a:tcPr/>
                </a:tc>
                <a:tc>
                  <a:txBody>
                    <a:bodyPr/>
                    <a:lstStyle/>
                    <a:p>
                      <a:r>
                        <a:rPr kumimoji="1" lang="en-US" altLang="ja-JP" sz="1200" dirty="0"/>
                        <a:t>R3</a:t>
                      </a:r>
                      <a:r>
                        <a:rPr kumimoji="1" lang="ja-JP" altLang="en-US" sz="1200" dirty="0"/>
                        <a:t>年度</a:t>
                      </a:r>
                    </a:p>
                  </a:txBody>
                  <a:tcPr/>
                </a:tc>
                <a:tc>
                  <a:txBody>
                    <a:bodyPr/>
                    <a:lstStyle/>
                    <a:p>
                      <a:r>
                        <a:rPr kumimoji="1" lang="en-US" altLang="ja-JP" sz="1200" dirty="0"/>
                        <a:t>R4</a:t>
                      </a:r>
                      <a:r>
                        <a:rPr kumimoji="1" lang="ja-JP" altLang="en-US" sz="1200" dirty="0"/>
                        <a:t>年度</a:t>
                      </a:r>
                    </a:p>
                  </a:txBody>
                  <a:tcPr/>
                </a:tc>
                <a:extLst>
                  <a:ext uri="{0D108BD9-81ED-4DB2-BD59-A6C34878D82A}">
                    <a16:rowId xmlns:a16="http://schemas.microsoft.com/office/drawing/2014/main" val="10000"/>
                  </a:ext>
                </a:extLst>
              </a:tr>
              <a:tr h="258425">
                <a:tc>
                  <a:txBody>
                    <a:bodyPr/>
                    <a:lstStyle/>
                    <a:p>
                      <a:r>
                        <a:rPr kumimoji="1" lang="ja-JP" altLang="en-US" sz="1200" dirty="0"/>
                        <a:t>売上高</a:t>
                      </a:r>
                    </a:p>
                  </a:txBody>
                  <a:tcPr/>
                </a:tc>
                <a:tc>
                  <a:txBody>
                    <a:bodyPr/>
                    <a:lstStyle/>
                    <a:p>
                      <a:r>
                        <a:rPr kumimoji="1" lang="ja-JP" altLang="en-US" sz="1200" dirty="0"/>
                        <a:t>百万円</a:t>
                      </a:r>
                    </a:p>
                  </a:txBody>
                  <a:tcPr/>
                </a:tc>
                <a:tc>
                  <a:txBody>
                    <a:bodyPr/>
                    <a:lstStyle/>
                    <a:p>
                      <a:r>
                        <a:rPr kumimoji="1" lang="en-US" altLang="ja-JP" sz="1200" dirty="0"/>
                        <a:t>152</a:t>
                      </a:r>
                      <a:endParaRPr kumimoji="1" lang="ja-JP" altLang="en-US" sz="1200" dirty="0"/>
                    </a:p>
                  </a:txBody>
                  <a:tcPr/>
                </a:tc>
                <a:tc>
                  <a:txBody>
                    <a:bodyPr/>
                    <a:lstStyle/>
                    <a:p>
                      <a:r>
                        <a:rPr kumimoji="1" lang="en-US" altLang="ja-JP" sz="1200" dirty="0"/>
                        <a:t>155</a:t>
                      </a:r>
                      <a:endParaRPr kumimoji="1" lang="ja-JP" altLang="en-US" sz="1200" dirty="0"/>
                    </a:p>
                  </a:txBody>
                  <a:tcPr/>
                </a:tc>
                <a:tc>
                  <a:txBody>
                    <a:bodyPr/>
                    <a:lstStyle/>
                    <a:p>
                      <a:r>
                        <a:rPr kumimoji="1" lang="en-US" altLang="ja-JP" sz="1200" dirty="0"/>
                        <a:t>162</a:t>
                      </a:r>
                      <a:endParaRPr kumimoji="1" lang="ja-JP" altLang="en-US" sz="1200" dirty="0"/>
                    </a:p>
                  </a:txBody>
                  <a:tcPr/>
                </a:tc>
                <a:extLst>
                  <a:ext uri="{0D108BD9-81ED-4DB2-BD59-A6C34878D82A}">
                    <a16:rowId xmlns:a16="http://schemas.microsoft.com/office/drawing/2014/main" val="10001"/>
                  </a:ext>
                </a:extLst>
              </a:tr>
              <a:tr h="258425">
                <a:tc>
                  <a:txBody>
                    <a:bodyPr/>
                    <a:lstStyle/>
                    <a:p>
                      <a:r>
                        <a:rPr kumimoji="1" lang="ja-JP" altLang="en-US" sz="1200" dirty="0"/>
                        <a:t>従業員</a:t>
                      </a:r>
                    </a:p>
                  </a:txBody>
                  <a:tcPr/>
                </a:tc>
                <a:tc>
                  <a:txBody>
                    <a:bodyPr/>
                    <a:lstStyle/>
                    <a:p>
                      <a:r>
                        <a:rPr kumimoji="1" lang="ja-JP" altLang="en-US" sz="1200" dirty="0"/>
                        <a:t>人</a:t>
                      </a:r>
                    </a:p>
                  </a:txBody>
                  <a:tcPr/>
                </a:tc>
                <a:tc>
                  <a:txBody>
                    <a:bodyPr/>
                    <a:lstStyle/>
                    <a:p>
                      <a:r>
                        <a:rPr kumimoji="1" lang="en-US" altLang="ja-JP" sz="1200" dirty="0"/>
                        <a:t>25</a:t>
                      </a:r>
                      <a:endParaRPr kumimoji="1" lang="ja-JP" altLang="en-US" sz="1200" dirty="0"/>
                    </a:p>
                  </a:txBody>
                  <a:tcPr/>
                </a:tc>
                <a:tc>
                  <a:txBody>
                    <a:bodyPr/>
                    <a:lstStyle/>
                    <a:p>
                      <a:r>
                        <a:rPr kumimoji="1" lang="en-US" altLang="ja-JP" sz="1200" dirty="0"/>
                        <a:t>26</a:t>
                      </a:r>
                      <a:endParaRPr kumimoji="1" lang="ja-JP" altLang="en-US" sz="1200" dirty="0"/>
                    </a:p>
                  </a:txBody>
                  <a:tcPr/>
                </a:tc>
                <a:tc>
                  <a:txBody>
                    <a:bodyPr/>
                    <a:lstStyle/>
                    <a:p>
                      <a:r>
                        <a:rPr kumimoji="1" lang="en-US" altLang="ja-JP" sz="1200" dirty="0"/>
                        <a:t>26</a:t>
                      </a:r>
                    </a:p>
                  </a:txBody>
                  <a:tcPr/>
                </a:tc>
                <a:extLst>
                  <a:ext uri="{0D108BD9-81ED-4DB2-BD59-A6C34878D82A}">
                    <a16:rowId xmlns:a16="http://schemas.microsoft.com/office/drawing/2014/main" val="10002"/>
                  </a:ext>
                </a:extLst>
              </a:tr>
              <a:tr h="446371">
                <a:tc>
                  <a:txBody>
                    <a:bodyPr/>
                    <a:lstStyle/>
                    <a:p>
                      <a:r>
                        <a:rPr kumimoji="1" lang="ja-JP" altLang="en-US" sz="1200" dirty="0"/>
                        <a:t>床面積（本社）</a:t>
                      </a:r>
                    </a:p>
                  </a:txBody>
                  <a:tcPr/>
                </a:tc>
                <a:tc>
                  <a:txBody>
                    <a:bodyPr/>
                    <a:lstStyle/>
                    <a:p>
                      <a:r>
                        <a:rPr kumimoji="1" lang="ja-JP" altLang="en-US" sz="1200" dirty="0"/>
                        <a:t>㎡</a:t>
                      </a:r>
                    </a:p>
                  </a:txBody>
                  <a:tcPr/>
                </a:tc>
                <a:tc>
                  <a:txBody>
                    <a:bodyPr/>
                    <a:lstStyle/>
                    <a:p>
                      <a:r>
                        <a:rPr kumimoji="1" lang="en-US" altLang="ja-JP" sz="1200" dirty="0"/>
                        <a:t>253</a:t>
                      </a:r>
                      <a:endParaRPr kumimoji="1" lang="ja-JP" altLang="en-US" sz="1200" dirty="0"/>
                    </a:p>
                  </a:txBody>
                  <a:tcPr/>
                </a:tc>
                <a:tc>
                  <a:txBody>
                    <a:bodyPr/>
                    <a:lstStyle/>
                    <a:p>
                      <a:r>
                        <a:rPr kumimoji="1" lang="en-US" altLang="ja-JP" sz="1200" dirty="0"/>
                        <a:t>253</a:t>
                      </a:r>
                      <a:endParaRPr kumimoji="1" lang="ja-JP" altLang="en-US" sz="1200" dirty="0"/>
                    </a:p>
                  </a:txBody>
                  <a:tcPr/>
                </a:tc>
                <a:tc>
                  <a:txBody>
                    <a:bodyPr/>
                    <a:lstStyle/>
                    <a:p>
                      <a:r>
                        <a:rPr kumimoji="1" lang="en-US" altLang="ja-JP" sz="1200" dirty="0"/>
                        <a:t>253</a:t>
                      </a:r>
                      <a:endParaRPr kumimoji="1" lang="ja-JP" altLang="en-US" sz="1200" dirty="0"/>
                    </a:p>
                  </a:txBody>
                  <a:tcPr/>
                </a:tc>
                <a:extLst>
                  <a:ext uri="{0D108BD9-81ED-4DB2-BD59-A6C34878D82A}">
                    <a16:rowId xmlns:a16="http://schemas.microsoft.com/office/drawing/2014/main" val="10003"/>
                  </a:ext>
                </a:extLst>
              </a:tr>
              <a:tr h="446371">
                <a:tc>
                  <a:txBody>
                    <a:bodyPr/>
                    <a:lstStyle/>
                    <a:p>
                      <a:r>
                        <a:rPr kumimoji="1" lang="ja-JP" altLang="en-US" sz="1200" dirty="0"/>
                        <a:t>床面積（現場）</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a:t>
                      </a:r>
                    </a:p>
                    <a:p>
                      <a:endParaRPr kumimoji="1" lang="ja-JP" altLang="en-US" sz="1200" dirty="0"/>
                    </a:p>
                  </a:txBody>
                  <a:tcPr/>
                </a:tc>
                <a:tc>
                  <a:txBody>
                    <a:bodyPr/>
                    <a:lstStyle/>
                    <a:p>
                      <a:r>
                        <a:rPr kumimoji="1" lang="en-US" altLang="ja-JP" sz="1200" dirty="0"/>
                        <a:t>198</a:t>
                      </a:r>
                      <a:endParaRPr kumimoji="1" lang="ja-JP" altLang="en-US" sz="1200" dirty="0"/>
                    </a:p>
                  </a:txBody>
                  <a:tcPr/>
                </a:tc>
                <a:tc>
                  <a:txBody>
                    <a:bodyPr/>
                    <a:lstStyle/>
                    <a:p>
                      <a:r>
                        <a:rPr kumimoji="1" lang="en-US" altLang="ja-JP" sz="1200" dirty="0"/>
                        <a:t>198</a:t>
                      </a:r>
                      <a:endParaRPr kumimoji="1" lang="ja-JP" altLang="en-US" sz="1200" dirty="0"/>
                    </a:p>
                  </a:txBody>
                  <a:tcPr/>
                </a:tc>
                <a:tc>
                  <a:txBody>
                    <a:bodyPr/>
                    <a:lstStyle/>
                    <a:p>
                      <a:r>
                        <a:rPr kumimoji="1" lang="en-US" altLang="ja-JP" sz="1200" dirty="0"/>
                        <a:t>198</a:t>
                      </a:r>
                      <a:endParaRPr kumimoji="1" lang="ja-JP" altLang="en-US" sz="1200" dirty="0"/>
                    </a:p>
                  </a:txBody>
                  <a:tcPr/>
                </a:tc>
                <a:extLst>
                  <a:ext uri="{0D108BD9-81ED-4DB2-BD59-A6C34878D82A}">
                    <a16:rowId xmlns:a16="http://schemas.microsoft.com/office/drawing/2014/main" val="10004"/>
                  </a:ext>
                </a:extLst>
              </a:tr>
            </a:tbl>
          </a:graphicData>
        </a:graphic>
      </p:graphicFrame>
      <p:sp>
        <p:nvSpPr>
          <p:cNvPr id="5" name="正方形/長方形 4"/>
          <p:cNvSpPr/>
          <p:nvPr/>
        </p:nvSpPr>
        <p:spPr>
          <a:xfrm>
            <a:off x="332656" y="539552"/>
            <a:ext cx="3429000" cy="800219"/>
          </a:xfrm>
          <a:prstGeom prst="rect">
            <a:avLst/>
          </a:prstGeom>
        </p:spPr>
        <p:txBody>
          <a:bodyPr>
            <a:spAutoFit/>
          </a:bodyPr>
          <a:lstStyle/>
          <a:p>
            <a:r>
              <a:rPr lang="en-US" altLang="ja-JP" sz="2800" dirty="0"/>
              <a:t>1.</a:t>
            </a:r>
            <a:r>
              <a:rPr lang="ja-JP" altLang="en-US" sz="2800" dirty="0"/>
              <a:t>組織の概要</a:t>
            </a:r>
            <a:br>
              <a:rPr lang="en-US" altLang="ja-JP" dirty="0"/>
            </a:br>
            <a:endParaRPr lang="ja-JP" altLang="en-US" dirty="0"/>
          </a:p>
        </p:txBody>
      </p:sp>
      <p:sp>
        <p:nvSpPr>
          <p:cNvPr id="6" name="テキスト ボックス 5"/>
          <p:cNvSpPr txBox="1"/>
          <p:nvPr/>
        </p:nvSpPr>
        <p:spPr>
          <a:xfrm>
            <a:off x="476672" y="8388424"/>
            <a:ext cx="2850460" cy="584775"/>
          </a:xfrm>
          <a:prstGeom prst="rect">
            <a:avLst/>
          </a:prstGeom>
          <a:noFill/>
        </p:spPr>
        <p:txBody>
          <a:bodyPr wrap="none" rtlCol="0">
            <a:spAutoFit/>
          </a:bodyPr>
          <a:lstStyle/>
          <a:p>
            <a:r>
              <a:rPr kumimoji="1" lang="ja-JP" altLang="en-US" b="1" dirty="0"/>
              <a:t>廃棄物処理料金</a:t>
            </a:r>
            <a:endParaRPr kumimoji="1" lang="en-US" altLang="ja-JP" b="1" dirty="0"/>
          </a:p>
          <a:p>
            <a:r>
              <a:rPr lang="ja-JP" altLang="en-US" sz="1400" dirty="0"/>
              <a:t>別途協議の上、お見積りいたします</a:t>
            </a:r>
            <a:endParaRPr kumimoji="1" lang="ja-JP" altLang="en-US" sz="1400" dirty="0"/>
          </a:p>
        </p:txBody>
      </p:sp>
      <p:sp>
        <p:nvSpPr>
          <p:cNvPr id="7" name="スライド番号プレースホルダ 6"/>
          <p:cNvSpPr>
            <a:spLocks noGrp="1"/>
          </p:cNvSpPr>
          <p:nvPr>
            <p:ph type="sldNum" sz="quarter" idx="12"/>
          </p:nvPr>
        </p:nvSpPr>
        <p:spPr/>
        <p:txBody>
          <a:bodyPr/>
          <a:lstStyle/>
          <a:p>
            <a:fld id="{00FCA45C-AACD-4301-8A4E-DFE0B2123F8E}" type="slidenum">
              <a:rPr kumimoji="1" lang="ja-JP" altLang="en-US" smtClean="0"/>
              <a:pPr/>
              <a:t>2</a:t>
            </a:fld>
            <a:endParaRPr kumimoji="1"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4664" y="467544"/>
            <a:ext cx="6038428" cy="1152128"/>
          </a:xfrm>
        </p:spPr>
        <p:txBody>
          <a:bodyPr>
            <a:normAutofit/>
          </a:bodyPr>
          <a:lstStyle/>
          <a:p>
            <a:pPr algn="l"/>
            <a:r>
              <a:rPr kumimoji="1" lang="en-US" altLang="ja-JP" sz="3600" dirty="0"/>
              <a:t>1.</a:t>
            </a:r>
            <a:r>
              <a:rPr kumimoji="1" lang="ja-JP" altLang="en-US" sz="3600" dirty="0"/>
              <a:t>組織の概要</a:t>
            </a:r>
            <a:br>
              <a:rPr kumimoji="1" lang="en-US" altLang="ja-JP" dirty="0"/>
            </a:br>
            <a:r>
              <a:rPr lang="ja-JP" altLang="en-US" sz="2200" dirty="0"/>
              <a:t>許可・登録の内容</a:t>
            </a:r>
            <a:endParaRPr kumimoji="1" lang="ja-JP" altLang="en-US" sz="2200" dirty="0"/>
          </a:p>
        </p:txBody>
      </p:sp>
      <p:graphicFrame>
        <p:nvGraphicFramePr>
          <p:cNvPr id="3" name="表 2"/>
          <p:cNvGraphicFramePr>
            <a:graphicFrameLocks noGrp="1"/>
          </p:cNvGraphicFramePr>
          <p:nvPr>
            <p:extLst>
              <p:ext uri="{D42A27DB-BD31-4B8C-83A1-F6EECF244321}">
                <p14:modId xmlns:p14="http://schemas.microsoft.com/office/powerpoint/2010/main" val="3619594909"/>
              </p:ext>
            </p:extLst>
          </p:nvPr>
        </p:nvGraphicFramePr>
        <p:xfrm>
          <a:off x="476672" y="1580677"/>
          <a:ext cx="6093296" cy="7434606"/>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1146340">
                  <a:extLst>
                    <a:ext uri="{9D8B030D-6E8A-4147-A177-3AD203B41FA5}">
                      <a16:colId xmlns:a16="http://schemas.microsoft.com/office/drawing/2014/main" val="20001"/>
                    </a:ext>
                  </a:extLst>
                </a:gridCol>
                <a:gridCol w="1589964">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124744">
                  <a:extLst>
                    <a:ext uri="{9D8B030D-6E8A-4147-A177-3AD203B41FA5}">
                      <a16:colId xmlns:a16="http://schemas.microsoft.com/office/drawing/2014/main" val="20004"/>
                    </a:ext>
                  </a:extLst>
                </a:gridCol>
              </a:tblGrid>
              <a:tr h="597670">
                <a:tc>
                  <a:txBody>
                    <a:bodyPr/>
                    <a:lstStyle/>
                    <a:p>
                      <a:r>
                        <a:rPr kumimoji="1" lang="ja-JP" altLang="en-US" sz="1600" dirty="0"/>
                        <a:t>許可</a:t>
                      </a:r>
                    </a:p>
                  </a:txBody>
                  <a:tcPr/>
                </a:tc>
                <a:tc>
                  <a:txBody>
                    <a:bodyPr/>
                    <a:lstStyle/>
                    <a:p>
                      <a:r>
                        <a:rPr kumimoji="1" lang="ja-JP" altLang="en-US" sz="1600" dirty="0"/>
                        <a:t>許可番号</a:t>
                      </a:r>
                      <a:endParaRPr kumimoji="1" lang="en-US" altLang="ja-JP" sz="1600" dirty="0"/>
                    </a:p>
                    <a:p>
                      <a:r>
                        <a:rPr kumimoji="1" lang="ja-JP" altLang="en-US" sz="1400" dirty="0"/>
                        <a:t>許可年月日</a:t>
                      </a:r>
                      <a:endParaRPr kumimoji="1" lang="en-US" altLang="ja-JP" sz="1400" dirty="0"/>
                    </a:p>
                    <a:p>
                      <a:endParaRPr kumimoji="1" lang="ja-JP" altLang="en-US" sz="1600" dirty="0"/>
                    </a:p>
                  </a:txBody>
                  <a:tcPr/>
                </a:tc>
                <a:tc>
                  <a:txBody>
                    <a:bodyPr/>
                    <a:lstStyle/>
                    <a:p>
                      <a:r>
                        <a:rPr kumimoji="1" lang="ja-JP" altLang="en-US" sz="1600" dirty="0"/>
                        <a:t>有効年月日</a:t>
                      </a:r>
                    </a:p>
                  </a:txBody>
                  <a:tcPr/>
                </a:tc>
                <a:tc>
                  <a:txBody>
                    <a:bodyPr/>
                    <a:lstStyle/>
                    <a:p>
                      <a:r>
                        <a:rPr kumimoji="1" lang="ja-JP" altLang="en-US" sz="1400" dirty="0"/>
                        <a:t>事業計画の内容</a:t>
                      </a:r>
                    </a:p>
                  </a:txBody>
                  <a:tcPr/>
                </a:tc>
                <a:tc>
                  <a:txBody>
                    <a:bodyPr/>
                    <a:lstStyle/>
                    <a:p>
                      <a:r>
                        <a:rPr kumimoji="1" lang="ja-JP" altLang="en-US" sz="1400" dirty="0"/>
                        <a:t>事業の範囲</a:t>
                      </a:r>
                    </a:p>
                  </a:txBody>
                  <a:tcPr/>
                </a:tc>
                <a:extLst>
                  <a:ext uri="{0D108BD9-81ED-4DB2-BD59-A6C34878D82A}">
                    <a16:rowId xmlns:a16="http://schemas.microsoft.com/office/drawing/2014/main" val="10000"/>
                  </a:ext>
                </a:extLst>
              </a:tr>
              <a:tr h="1687601">
                <a:tc>
                  <a:txBody>
                    <a:bodyPr/>
                    <a:lstStyle/>
                    <a:p>
                      <a:r>
                        <a:rPr kumimoji="1" lang="ja-JP" altLang="en-US" sz="1600" dirty="0"/>
                        <a:t>一般廃棄物処理業</a:t>
                      </a:r>
                    </a:p>
                  </a:txBody>
                  <a:tcPr/>
                </a:tc>
                <a:tc>
                  <a:txBody>
                    <a:bodyPr/>
                    <a:lstStyle/>
                    <a:p>
                      <a:r>
                        <a:rPr kumimoji="1" lang="ja-JP" altLang="en-US" sz="1600" dirty="0"/>
                        <a:t>許可第</a:t>
                      </a:r>
                      <a:r>
                        <a:rPr kumimoji="1" lang="en-US" altLang="ja-JP" sz="1600" dirty="0"/>
                        <a:t>4-2</a:t>
                      </a:r>
                      <a:r>
                        <a:rPr kumimoji="1" lang="ja-JP" altLang="en-US" sz="1600" dirty="0"/>
                        <a:t>号</a:t>
                      </a:r>
                    </a:p>
                  </a:txBody>
                  <a:tcPr/>
                </a:tc>
                <a:tc>
                  <a:txBody>
                    <a:bodyPr/>
                    <a:lstStyle/>
                    <a:p>
                      <a:r>
                        <a:rPr kumimoji="1" lang="ja-JP" altLang="en-US" sz="1600" dirty="0"/>
                        <a:t>令和</a:t>
                      </a:r>
                      <a:r>
                        <a:rPr kumimoji="1" lang="en-US" altLang="ja-JP" sz="1600" dirty="0"/>
                        <a:t>4</a:t>
                      </a:r>
                      <a:r>
                        <a:rPr kumimoji="1" lang="ja-JP" altLang="en-US" sz="1600" dirty="0"/>
                        <a:t>年</a:t>
                      </a:r>
                      <a:r>
                        <a:rPr kumimoji="1" lang="en-US" altLang="ja-JP" sz="1600" dirty="0"/>
                        <a:t>4</a:t>
                      </a:r>
                      <a:r>
                        <a:rPr kumimoji="1" lang="ja-JP" altLang="en-US" sz="1600" dirty="0"/>
                        <a:t>月</a:t>
                      </a:r>
                      <a:r>
                        <a:rPr kumimoji="1" lang="en-US" altLang="ja-JP" sz="1600" dirty="0"/>
                        <a:t>1</a:t>
                      </a:r>
                      <a:r>
                        <a:rPr kumimoji="1" lang="ja-JP" altLang="en-US" sz="1600" dirty="0"/>
                        <a:t>日から令和</a:t>
                      </a:r>
                      <a:r>
                        <a:rPr kumimoji="1" lang="en-US" altLang="ja-JP" sz="1600" dirty="0"/>
                        <a:t>6</a:t>
                      </a:r>
                      <a:r>
                        <a:rPr kumimoji="1" lang="ja-JP" altLang="en-US" sz="1600" dirty="0"/>
                        <a:t>年</a:t>
                      </a:r>
                      <a:r>
                        <a:rPr kumimoji="1" lang="en-US" altLang="ja-JP" sz="1600" dirty="0"/>
                        <a:t>3</a:t>
                      </a:r>
                      <a:r>
                        <a:rPr kumimoji="1" lang="ja-JP" altLang="en-US" sz="1600" dirty="0"/>
                        <a:t>月</a:t>
                      </a:r>
                      <a:r>
                        <a:rPr kumimoji="1" lang="en-US" altLang="ja-JP" sz="1600" dirty="0"/>
                        <a:t>31</a:t>
                      </a:r>
                      <a:r>
                        <a:rPr kumimoji="1" lang="ja-JP" altLang="en-US" sz="1600" dirty="0"/>
                        <a:t>日まで</a:t>
                      </a:r>
                    </a:p>
                  </a:txBody>
                  <a:tcPr/>
                </a:tc>
                <a:tc>
                  <a:txBody>
                    <a:bodyPr/>
                    <a:lstStyle/>
                    <a:p>
                      <a:r>
                        <a:rPr kumimoji="1" lang="ja-JP" altLang="en-US" sz="1600" dirty="0"/>
                        <a:t>下松市全域</a:t>
                      </a:r>
                    </a:p>
                  </a:txBody>
                  <a:tcPr/>
                </a:tc>
                <a:tc>
                  <a:txBody>
                    <a:bodyPr/>
                    <a:lstStyle/>
                    <a:p>
                      <a:r>
                        <a:rPr kumimoji="1" lang="ja-JP" altLang="en-US" sz="1600" dirty="0"/>
                        <a:t>し尿浄化槽汚泥及びディスポーザ汚泥</a:t>
                      </a:r>
                      <a:endParaRPr kumimoji="1" lang="en-US" altLang="ja-JP" sz="1600" dirty="0"/>
                    </a:p>
                  </a:txBody>
                  <a:tcPr/>
                </a:tc>
                <a:extLst>
                  <a:ext uri="{0D108BD9-81ED-4DB2-BD59-A6C34878D82A}">
                    <a16:rowId xmlns:a16="http://schemas.microsoft.com/office/drawing/2014/main" val="10001"/>
                  </a:ext>
                </a:extLst>
              </a:tr>
              <a:tr h="1154674">
                <a:tc>
                  <a:txBody>
                    <a:bodyPr/>
                    <a:lstStyle/>
                    <a:p>
                      <a:r>
                        <a:rPr kumimoji="1" lang="ja-JP" altLang="en-US" sz="1600" dirty="0"/>
                        <a:t>浄化槽清掃業</a:t>
                      </a:r>
                    </a:p>
                  </a:txBody>
                  <a:tcPr/>
                </a:tc>
                <a:tc>
                  <a:txBody>
                    <a:bodyPr/>
                    <a:lstStyle/>
                    <a:p>
                      <a:r>
                        <a:rPr kumimoji="1" lang="ja-JP" altLang="en-US" sz="1600" dirty="0"/>
                        <a:t>許可第</a:t>
                      </a:r>
                      <a:r>
                        <a:rPr kumimoji="1" lang="en-US" altLang="ja-JP" sz="1600" dirty="0"/>
                        <a:t>4-2-2</a:t>
                      </a:r>
                      <a:r>
                        <a:rPr kumimoji="1" lang="ja-JP" altLang="en-US" sz="1600" dirty="0"/>
                        <a:t>号</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令和</a:t>
                      </a:r>
                      <a:r>
                        <a:rPr kumimoji="1" lang="en-US" altLang="ja-JP" sz="1600" dirty="0"/>
                        <a:t>4</a:t>
                      </a:r>
                      <a:r>
                        <a:rPr kumimoji="1" lang="ja-JP" altLang="en-US" sz="1600" dirty="0"/>
                        <a:t>年</a:t>
                      </a:r>
                      <a:r>
                        <a:rPr kumimoji="1" lang="en-US" altLang="ja-JP" sz="1600" dirty="0"/>
                        <a:t>4</a:t>
                      </a:r>
                      <a:r>
                        <a:rPr kumimoji="1" lang="ja-JP" altLang="en-US" sz="1600" dirty="0"/>
                        <a:t>月</a:t>
                      </a:r>
                      <a:r>
                        <a:rPr kumimoji="1" lang="en-US" altLang="ja-JP" sz="1600" dirty="0"/>
                        <a:t>1</a:t>
                      </a:r>
                      <a:r>
                        <a:rPr kumimoji="1" lang="ja-JP" altLang="en-US" sz="1600" dirty="0"/>
                        <a:t>日から令和</a:t>
                      </a:r>
                      <a:r>
                        <a:rPr kumimoji="1" lang="en-US" altLang="ja-JP" sz="1600" dirty="0"/>
                        <a:t>6</a:t>
                      </a:r>
                      <a:r>
                        <a:rPr kumimoji="1" lang="ja-JP" altLang="en-US" sz="1600" dirty="0"/>
                        <a:t>年</a:t>
                      </a:r>
                      <a:r>
                        <a:rPr kumimoji="1" lang="en-US" altLang="ja-JP" sz="1600" dirty="0"/>
                        <a:t>3</a:t>
                      </a:r>
                      <a:r>
                        <a:rPr kumimoji="1" lang="ja-JP" altLang="en-US" sz="1600" dirty="0"/>
                        <a:t>月</a:t>
                      </a:r>
                      <a:r>
                        <a:rPr kumimoji="1" lang="en-US" altLang="ja-JP" sz="1600" dirty="0"/>
                        <a:t>31</a:t>
                      </a:r>
                      <a:r>
                        <a:rPr kumimoji="1" lang="ja-JP" altLang="en-US" sz="1600" dirty="0"/>
                        <a:t>日まで</a:t>
                      </a:r>
                    </a:p>
                    <a:p>
                      <a:endParaRPr kumimoji="1" lang="ja-JP" altLang="en-US" sz="1600" dirty="0"/>
                    </a:p>
                  </a:txBody>
                  <a:tcPr/>
                </a:tc>
                <a:tc>
                  <a:txBody>
                    <a:bodyPr/>
                    <a:lstStyle/>
                    <a:p>
                      <a:r>
                        <a:rPr kumimoji="1" lang="ja-JP" altLang="en-US" sz="1600" dirty="0"/>
                        <a:t>下松市全域</a:t>
                      </a:r>
                    </a:p>
                  </a:txBody>
                  <a:tcPr/>
                </a:tc>
                <a:tc>
                  <a:txBody>
                    <a:bodyPr/>
                    <a:lstStyle/>
                    <a:p>
                      <a:r>
                        <a:rPr kumimoji="1" lang="ja-JP" altLang="en-US" sz="1600" dirty="0"/>
                        <a:t>浄化槽</a:t>
                      </a:r>
                      <a:endParaRPr kumimoji="1" lang="en-US" altLang="ja-JP" sz="1600" dirty="0"/>
                    </a:p>
                    <a:p>
                      <a:r>
                        <a:rPr kumimoji="1" lang="ja-JP" altLang="en-US" sz="1600" dirty="0"/>
                        <a:t>清掃</a:t>
                      </a:r>
                    </a:p>
                  </a:txBody>
                  <a:tcPr/>
                </a:tc>
                <a:extLst>
                  <a:ext uri="{0D108BD9-81ED-4DB2-BD59-A6C34878D82A}">
                    <a16:rowId xmlns:a16="http://schemas.microsoft.com/office/drawing/2014/main" val="10002"/>
                  </a:ext>
                </a:extLst>
              </a:tr>
              <a:tr h="1266617">
                <a:tc>
                  <a:txBody>
                    <a:bodyPr/>
                    <a:lstStyle/>
                    <a:p>
                      <a:r>
                        <a:rPr kumimoji="1" lang="ja-JP" altLang="en-US" sz="1600" dirty="0"/>
                        <a:t>浄化槽保守点検業</a:t>
                      </a:r>
                    </a:p>
                  </a:txBody>
                  <a:tcPr/>
                </a:tc>
                <a:tc>
                  <a:txBody>
                    <a:bodyPr/>
                    <a:lstStyle/>
                    <a:p>
                      <a:r>
                        <a:rPr kumimoji="1" lang="ja-JP" altLang="en-US" sz="1600" dirty="0"/>
                        <a:t>浄保</a:t>
                      </a:r>
                      <a:r>
                        <a:rPr kumimoji="1" lang="en-US" altLang="ja-JP" sz="1600" dirty="0"/>
                        <a:t>-3</a:t>
                      </a:r>
                    </a:p>
                    <a:p>
                      <a:r>
                        <a:rPr kumimoji="1" lang="ja-JP" altLang="en-US" sz="1600" dirty="0"/>
                        <a:t>第</a:t>
                      </a:r>
                      <a:r>
                        <a:rPr kumimoji="1" lang="en-US" altLang="ja-JP" sz="1600" dirty="0"/>
                        <a:t>3</a:t>
                      </a:r>
                      <a:r>
                        <a:rPr kumimoji="1" lang="ja-JP" altLang="en-US" sz="1600" dirty="0"/>
                        <a:t>号</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令和</a:t>
                      </a:r>
                      <a:r>
                        <a:rPr kumimoji="1" lang="en-US" altLang="ja-JP" sz="1600" dirty="0"/>
                        <a:t>4</a:t>
                      </a:r>
                      <a:r>
                        <a:rPr kumimoji="1" lang="ja-JP" altLang="en-US" sz="1600" dirty="0"/>
                        <a:t>年</a:t>
                      </a:r>
                      <a:r>
                        <a:rPr kumimoji="1" lang="en-US" altLang="ja-JP" sz="1600" dirty="0"/>
                        <a:t>3</a:t>
                      </a:r>
                      <a:r>
                        <a:rPr kumimoji="1" lang="ja-JP" altLang="en-US" sz="1600" dirty="0"/>
                        <a:t>月</a:t>
                      </a:r>
                      <a:r>
                        <a:rPr kumimoji="1" lang="en-US" altLang="ja-JP" sz="1600" dirty="0"/>
                        <a:t>15</a:t>
                      </a:r>
                      <a:r>
                        <a:rPr kumimoji="1" lang="ja-JP" altLang="en-US" sz="1600" dirty="0"/>
                        <a:t>日から令和</a:t>
                      </a:r>
                      <a:r>
                        <a:rPr kumimoji="1" lang="en-US" altLang="ja-JP" sz="1600" dirty="0"/>
                        <a:t>7</a:t>
                      </a:r>
                      <a:r>
                        <a:rPr kumimoji="1" lang="ja-JP" altLang="en-US" sz="1600" dirty="0"/>
                        <a:t>年</a:t>
                      </a:r>
                      <a:r>
                        <a:rPr kumimoji="1" lang="en-US" altLang="ja-JP" sz="1600" dirty="0"/>
                        <a:t>3</a:t>
                      </a:r>
                      <a:r>
                        <a:rPr kumimoji="1" lang="ja-JP" altLang="en-US" sz="1600" dirty="0"/>
                        <a:t>月</a:t>
                      </a:r>
                      <a:r>
                        <a:rPr kumimoji="1" lang="en-US" altLang="ja-JP" sz="1600" dirty="0"/>
                        <a:t>15</a:t>
                      </a:r>
                      <a:r>
                        <a:rPr kumimoji="1" lang="ja-JP" altLang="en-US" sz="1600" dirty="0"/>
                        <a:t>日まで</a:t>
                      </a:r>
                    </a:p>
                    <a:p>
                      <a:endParaRPr kumimoji="1" lang="ja-JP" altLang="en-US" sz="1600" dirty="0"/>
                    </a:p>
                  </a:txBody>
                  <a:tcPr/>
                </a:tc>
                <a:tc>
                  <a:txBody>
                    <a:bodyPr/>
                    <a:lstStyle/>
                    <a:p>
                      <a:r>
                        <a:rPr kumimoji="1" lang="ja-JP" altLang="en-US" sz="1600" dirty="0"/>
                        <a:t>下松市の指定地域</a:t>
                      </a:r>
                    </a:p>
                  </a:txBody>
                  <a:tcPr/>
                </a:tc>
                <a:tc>
                  <a:txBody>
                    <a:bodyPr/>
                    <a:lstStyle/>
                    <a:p>
                      <a:r>
                        <a:rPr kumimoji="1" lang="ja-JP" altLang="en-US" sz="1600" dirty="0"/>
                        <a:t>浄化槽</a:t>
                      </a:r>
                      <a:endParaRPr kumimoji="1" lang="en-US" altLang="ja-JP" sz="1600" dirty="0"/>
                    </a:p>
                    <a:p>
                      <a:r>
                        <a:rPr kumimoji="1" lang="ja-JP" altLang="en-US" sz="1600" dirty="0"/>
                        <a:t>保守点検</a:t>
                      </a:r>
                    </a:p>
                  </a:txBody>
                  <a:tcPr/>
                </a:tc>
                <a:extLst>
                  <a:ext uri="{0D108BD9-81ED-4DB2-BD59-A6C34878D82A}">
                    <a16:rowId xmlns:a16="http://schemas.microsoft.com/office/drawing/2014/main" val="10003"/>
                  </a:ext>
                </a:extLst>
              </a:tr>
              <a:tr h="1266617">
                <a:tc>
                  <a:txBody>
                    <a:bodyPr/>
                    <a:lstStyle/>
                    <a:p>
                      <a:r>
                        <a:rPr kumimoji="1" lang="ja-JP" altLang="en-US" sz="1600" dirty="0"/>
                        <a:t>産業廃棄物収集運搬業</a:t>
                      </a:r>
                    </a:p>
                  </a:txBody>
                  <a:tcPr/>
                </a:tc>
                <a:tc>
                  <a:txBody>
                    <a:bodyPr/>
                    <a:lstStyle/>
                    <a:p>
                      <a:r>
                        <a:rPr kumimoji="1" lang="ja-JP" altLang="en-US" sz="1600" dirty="0"/>
                        <a:t>第</a:t>
                      </a:r>
                      <a:r>
                        <a:rPr kumimoji="1" lang="en-US" altLang="ja-JP" sz="1600" dirty="0"/>
                        <a:t>03503008829</a:t>
                      </a:r>
                      <a:r>
                        <a:rPr kumimoji="1" lang="ja-JP" altLang="en-US" sz="1600" dirty="0"/>
                        <a:t>号</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令和</a:t>
                      </a:r>
                      <a:r>
                        <a:rPr kumimoji="1" lang="en-US" altLang="ja-JP" sz="1600" dirty="0"/>
                        <a:t>5</a:t>
                      </a:r>
                      <a:r>
                        <a:rPr kumimoji="1" lang="ja-JP" altLang="en-US" sz="1600" dirty="0"/>
                        <a:t>年</a:t>
                      </a:r>
                      <a:r>
                        <a:rPr kumimoji="1" lang="en-US" altLang="ja-JP" sz="1600" dirty="0"/>
                        <a:t>10</a:t>
                      </a:r>
                      <a:r>
                        <a:rPr kumimoji="1" lang="ja-JP" altLang="en-US" sz="1600" dirty="0"/>
                        <a:t>月</a:t>
                      </a:r>
                      <a:r>
                        <a:rPr kumimoji="1" lang="en-US" altLang="ja-JP" sz="1600" dirty="0"/>
                        <a:t>16</a:t>
                      </a:r>
                      <a:r>
                        <a:rPr kumimoji="1" lang="ja-JP" altLang="en-US" sz="1600" dirty="0"/>
                        <a:t>日から令和</a:t>
                      </a:r>
                      <a:r>
                        <a:rPr kumimoji="1" lang="en-US" altLang="ja-JP" sz="1600" dirty="0"/>
                        <a:t>10</a:t>
                      </a:r>
                      <a:r>
                        <a:rPr kumimoji="1" lang="ja-JP" altLang="en-US" sz="1600" dirty="0"/>
                        <a:t>年</a:t>
                      </a:r>
                      <a:r>
                        <a:rPr kumimoji="1" lang="en-US" altLang="ja-JP" sz="1600" dirty="0"/>
                        <a:t>9</a:t>
                      </a:r>
                      <a:r>
                        <a:rPr kumimoji="1" lang="ja-JP" altLang="en-US" sz="1600" dirty="0"/>
                        <a:t>月</a:t>
                      </a:r>
                      <a:r>
                        <a:rPr kumimoji="1" lang="en-US" altLang="ja-JP" sz="1600" dirty="0"/>
                        <a:t>21</a:t>
                      </a:r>
                      <a:r>
                        <a:rPr kumimoji="1" lang="ja-JP" altLang="en-US" sz="1600" dirty="0"/>
                        <a:t>日まで</a:t>
                      </a:r>
                    </a:p>
                    <a:p>
                      <a:endParaRPr kumimoji="1" lang="ja-JP" altLang="en-US" sz="1600" dirty="0"/>
                    </a:p>
                  </a:txBody>
                  <a:tcPr/>
                </a:tc>
                <a:tc>
                  <a:txBody>
                    <a:bodyPr/>
                    <a:lstStyle/>
                    <a:p>
                      <a:r>
                        <a:rPr kumimoji="1" lang="ja-JP" altLang="en-US" sz="1600" dirty="0"/>
                        <a:t>積替え又は保管を除く</a:t>
                      </a:r>
                    </a:p>
                  </a:txBody>
                  <a:tcPr/>
                </a:tc>
                <a:tc>
                  <a:txBody>
                    <a:bodyPr/>
                    <a:lstStyle/>
                    <a:p>
                      <a:r>
                        <a:rPr kumimoji="1" lang="ja-JP" altLang="en-US" sz="1100" dirty="0"/>
                        <a:t>汚泥・廃油・動植物性残さ・廃プラスチック類・金属</a:t>
                      </a:r>
                      <a:r>
                        <a:rPr kumimoji="1" lang="ja-JP" altLang="en-US" sz="1100" dirty="0" err="1"/>
                        <a:t>くず</a:t>
                      </a:r>
                      <a:r>
                        <a:rPr kumimoji="1" lang="ja-JP" altLang="en-US" sz="1100" dirty="0"/>
                        <a:t>・がれき類</a:t>
                      </a:r>
                      <a:endParaRPr kumimoji="1" lang="ja-JP" altLang="en-US" sz="1100" baseline="0" dirty="0"/>
                    </a:p>
                  </a:txBody>
                  <a:tcPr/>
                </a:tc>
                <a:extLst>
                  <a:ext uri="{0D108BD9-81ED-4DB2-BD59-A6C34878D82A}">
                    <a16:rowId xmlns:a16="http://schemas.microsoft.com/office/drawing/2014/main" val="10004"/>
                  </a:ext>
                </a:extLst>
              </a:tr>
              <a:tr h="1266617">
                <a:tc>
                  <a:txBody>
                    <a:bodyPr/>
                    <a:lstStyle/>
                    <a:p>
                      <a:r>
                        <a:rPr kumimoji="1" lang="ja-JP" altLang="en-US" sz="1600" dirty="0"/>
                        <a:t>建築物飲料水貯水槽清掃業</a:t>
                      </a:r>
                    </a:p>
                  </a:txBody>
                  <a:tcPr/>
                </a:tc>
                <a:tc>
                  <a:txBody>
                    <a:bodyPr/>
                    <a:lstStyle/>
                    <a:p>
                      <a:r>
                        <a:rPr kumimoji="1" lang="en-US" altLang="ja-JP" sz="1600" dirty="0"/>
                        <a:t>15</a:t>
                      </a:r>
                      <a:r>
                        <a:rPr kumimoji="1" lang="ja-JP" altLang="en-US" sz="1600" dirty="0"/>
                        <a:t>貯</a:t>
                      </a:r>
                      <a:endParaRPr kumimoji="1" lang="en-US" altLang="ja-JP" sz="1600" dirty="0"/>
                    </a:p>
                    <a:p>
                      <a:r>
                        <a:rPr kumimoji="1" lang="ja-JP" altLang="en-US" sz="1600" dirty="0"/>
                        <a:t>第</a:t>
                      </a:r>
                      <a:r>
                        <a:rPr kumimoji="1" lang="en-US" altLang="ja-JP" sz="1600" dirty="0"/>
                        <a:t>2</a:t>
                      </a:r>
                      <a:r>
                        <a:rPr kumimoji="1" lang="ja-JP" altLang="en-US" sz="1600" dirty="0"/>
                        <a:t>の</a:t>
                      </a:r>
                      <a:r>
                        <a:rPr kumimoji="1" lang="en-US" altLang="ja-JP" sz="1600" dirty="0"/>
                        <a:t>5</a:t>
                      </a:r>
                      <a:r>
                        <a:rPr kumimoji="1" lang="ja-JP" altLang="en-US" sz="1600" dirty="0"/>
                        <a:t>の</a:t>
                      </a:r>
                      <a:r>
                        <a:rPr kumimoji="1" lang="en-US" altLang="ja-JP" sz="1600" dirty="0"/>
                        <a:t>2</a:t>
                      </a:r>
                      <a:r>
                        <a:rPr kumimoji="1" lang="ja-JP" altLang="en-US" sz="1600" dirty="0"/>
                        <a:t>号</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令和</a:t>
                      </a:r>
                      <a:r>
                        <a:rPr kumimoji="1" lang="en-US" altLang="ja-JP" sz="1600" dirty="0"/>
                        <a:t>3</a:t>
                      </a:r>
                      <a:r>
                        <a:rPr kumimoji="1" lang="ja-JP" altLang="en-US" sz="1600" dirty="0"/>
                        <a:t>年</a:t>
                      </a:r>
                      <a:r>
                        <a:rPr kumimoji="1" lang="en-US" altLang="ja-JP" sz="1600" dirty="0"/>
                        <a:t>8</a:t>
                      </a:r>
                      <a:r>
                        <a:rPr kumimoji="1" lang="ja-JP" altLang="en-US" sz="1600" dirty="0"/>
                        <a:t>月</a:t>
                      </a:r>
                      <a:r>
                        <a:rPr kumimoji="1" lang="en-US" altLang="ja-JP" sz="1600" dirty="0"/>
                        <a:t>13</a:t>
                      </a:r>
                      <a:r>
                        <a:rPr kumimoji="1" lang="ja-JP" altLang="en-US" sz="1600" dirty="0"/>
                        <a:t>日から令和</a:t>
                      </a:r>
                      <a:r>
                        <a:rPr kumimoji="1" lang="en-US" altLang="ja-JP" sz="1600" dirty="0"/>
                        <a:t>9</a:t>
                      </a:r>
                      <a:r>
                        <a:rPr kumimoji="1" lang="ja-JP" altLang="en-US" sz="1600" dirty="0"/>
                        <a:t>年</a:t>
                      </a:r>
                      <a:r>
                        <a:rPr kumimoji="1" lang="en-US" altLang="ja-JP" sz="1600" dirty="0"/>
                        <a:t>8</a:t>
                      </a:r>
                      <a:r>
                        <a:rPr kumimoji="1" lang="ja-JP" altLang="en-US" sz="1600" dirty="0"/>
                        <a:t>月</a:t>
                      </a:r>
                      <a:r>
                        <a:rPr kumimoji="1" lang="en-US" altLang="ja-JP" sz="1600" dirty="0"/>
                        <a:t>12</a:t>
                      </a:r>
                      <a:r>
                        <a:rPr kumimoji="1" lang="ja-JP" altLang="en-US" sz="1600" dirty="0"/>
                        <a:t>日まで</a:t>
                      </a:r>
                    </a:p>
                    <a:p>
                      <a:endParaRPr kumimoji="1" lang="ja-JP" altLang="en-US" sz="1600" dirty="0"/>
                    </a:p>
                  </a:txBody>
                  <a:tcPr/>
                </a:tc>
                <a:tc>
                  <a:txBody>
                    <a:bodyPr/>
                    <a:lstStyle/>
                    <a:p>
                      <a:endParaRPr kumimoji="1" lang="ja-JP" altLang="en-US" sz="1600"/>
                    </a:p>
                  </a:txBody>
                  <a:tcPr/>
                </a:tc>
                <a:tc>
                  <a:txBody>
                    <a:bodyPr/>
                    <a:lstStyle/>
                    <a:p>
                      <a:r>
                        <a:rPr kumimoji="1" lang="ja-JP" altLang="en-US" sz="1600" dirty="0"/>
                        <a:t>飲料水貯水槽清掃</a:t>
                      </a:r>
                    </a:p>
                  </a:txBody>
                  <a:tcPr/>
                </a:tc>
                <a:extLst>
                  <a:ext uri="{0D108BD9-81ED-4DB2-BD59-A6C34878D82A}">
                    <a16:rowId xmlns:a16="http://schemas.microsoft.com/office/drawing/2014/main" val="10005"/>
                  </a:ext>
                </a:extLst>
              </a:tr>
            </a:tbl>
          </a:graphicData>
        </a:graphic>
      </p:graphicFrame>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3</a:t>
            </a:fld>
            <a:endParaRPr kumimoji="1"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p:txBody>
          <a:bodyPr>
            <a:normAutofit/>
          </a:bodyPr>
          <a:lstStyle/>
          <a:p>
            <a:pPr algn="l"/>
            <a:r>
              <a:rPr kumimoji="1" lang="en-US" altLang="ja-JP" sz="3600" dirty="0"/>
              <a:t>1.</a:t>
            </a:r>
            <a:r>
              <a:rPr kumimoji="1" lang="ja-JP" altLang="en-US" sz="3600" dirty="0"/>
              <a:t>組織の概要</a:t>
            </a:r>
            <a:br>
              <a:rPr kumimoji="1" lang="en-US" altLang="ja-JP" dirty="0"/>
            </a:br>
            <a:r>
              <a:rPr kumimoji="1" lang="ja-JP" altLang="en-US" sz="2200" dirty="0"/>
              <a:t>車両等の状況</a:t>
            </a:r>
          </a:p>
        </p:txBody>
      </p:sp>
      <p:graphicFrame>
        <p:nvGraphicFramePr>
          <p:cNvPr id="4" name="表 3"/>
          <p:cNvGraphicFramePr>
            <a:graphicFrameLocks noGrp="1"/>
          </p:cNvGraphicFramePr>
          <p:nvPr>
            <p:extLst>
              <p:ext uri="{D42A27DB-BD31-4B8C-83A1-F6EECF244321}">
                <p14:modId xmlns:p14="http://schemas.microsoft.com/office/powerpoint/2010/main" val="332855702"/>
              </p:ext>
            </p:extLst>
          </p:nvPr>
        </p:nvGraphicFramePr>
        <p:xfrm>
          <a:off x="476672" y="1691680"/>
          <a:ext cx="5715000" cy="3522424"/>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1322512">
                  <a:extLst>
                    <a:ext uri="{9D8B030D-6E8A-4147-A177-3AD203B41FA5}">
                      <a16:colId xmlns:a16="http://schemas.microsoft.com/office/drawing/2014/main" val="20002"/>
                    </a:ext>
                  </a:extLst>
                </a:gridCol>
              </a:tblGrid>
              <a:tr h="642104">
                <a:tc>
                  <a:txBody>
                    <a:bodyPr/>
                    <a:lstStyle/>
                    <a:p>
                      <a:endParaRPr kumimoji="1" lang="ja-JP" altLang="en-US" dirty="0"/>
                    </a:p>
                  </a:txBody>
                  <a:tcPr/>
                </a:tc>
                <a:tc>
                  <a:txBody>
                    <a:bodyPr/>
                    <a:lstStyle/>
                    <a:p>
                      <a:pPr algn="ctr"/>
                      <a:r>
                        <a:rPr kumimoji="1" lang="ja-JP" altLang="en-US" dirty="0"/>
                        <a:t>種　　類</a:t>
                      </a:r>
                    </a:p>
                  </a:txBody>
                  <a:tcPr anchor="ctr"/>
                </a:tc>
                <a:tc>
                  <a:txBody>
                    <a:bodyPr/>
                    <a:lstStyle/>
                    <a:p>
                      <a:pPr algn="ctr"/>
                      <a:r>
                        <a:rPr kumimoji="1" lang="ja-JP" altLang="en-US" dirty="0"/>
                        <a:t>数　　量</a:t>
                      </a:r>
                    </a:p>
                  </a:txBody>
                  <a:tcPr anchor="ctr"/>
                </a:tc>
                <a:extLst>
                  <a:ext uri="{0D108BD9-81ED-4DB2-BD59-A6C34878D82A}">
                    <a16:rowId xmlns:a16="http://schemas.microsoft.com/office/drawing/2014/main" val="10000"/>
                  </a:ext>
                </a:extLst>
              </a:tr>
              <a:tr h="2238216">
                <a:tc>
                  <a:txBody>
                    <a:bodyPr/>
                    <a:lstStyle/>
                    <a:p>
                      <a:r>
                        <a:rPr kumimoji="1" lang="ja-JP" altLang="en-US" dirty="0"/>
                        <a:t>収集運搬車両</a:t>
                      </a:r>
                    </a:p>
                  </a:txBody>
                  <a:tcPr/>
                </a:tc>
                <a:tc>
                  <a:txBody>
                    <a:bodyPr/>
                    <a:lstStyle/>
                    <a:p>
                      <a:r>
                        <a:rPr kumimoji="1" lang="ja-JP" altLang="en-US" dirty="0"/>
                        <a:t>強力吸引車　大型</a:t>
                      </a:r>
                      <a:endParaRPr kumimoji="1" lang="en-US" altLang="ja-JP" dirty="0"/>
                    </a:p>
                    <a:p>
                      <a:r>
                        <a:rPr kumimoji="1" lang="ja-JP" altLang="en-US" dirty="0"/>
                        <a:t>バキューム車　</a:t>
                      </a:r>
                      <a:r>
                        <a:rPr kumimoji="1" lang="en-US" altLang="ja-JP" dirty="0"/>
                        <a:t>3</a:t>
                      </a:r>
                      <a:r>
                        <a:rPr kumimoji="1" lang="ja-JP" altLang="en-US" dirty="0"/>
                        <a:t>ｔ</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パッカー車　</a:t>
                      </a:r>
                      <a:r>
                        <a:rPr kumimoji="1" lang="en-US" altLang="ja-JP" dirty="0"/>
                        <a:t>3</a:t>
                      </a:r>
                      <a:r>
                        <a:rPr kumimoji="1" lang="ja-JP" altLang="en-US" dirty="0"/>
                        <a:t>ｔ</a:t>
                      </a:r>
                      <a:endParaRPr kumimoji="1" lang="en-US" altLang="ja-JP"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パッカー車　</a:t>
                      </a:r>
                      <a:r>
                        <a:rPr kumimoji="1" lang="en-US" altLang="ja-JP" dirty="0"/>
                        <a:t>2</a:t>
                      </a:r>
                      <a:r>
                        <a:rPr kumimoji="1" lang="ja-JP" altLang="en-US" dirty="0" err="1"/>
                        <a:t>ｔ</a:t>
                      </a:r>
                      <a:endParaRPr kumimoji="1" lang="en-US" altLang="ja-JP"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ダンプ車　</a:t>
                      </a:r>
                      <a:r>
                        <a:rPr kumimoji="1" lang="en-US" altLang="ja-JP" dirty="0"/>
                        <a:t>2</a:t>
                      </a:r>
                      <a:r>
                        <a:rPr kumimoji="1" lang="ja-JP" altLang="en-US" dirty="0" err="1"/>
                        <a:t>ｔ</a:t>
                      </a:r>
                      <a:endParaRPr kumimoji="1" lang="en-US" altLang="ja-JP" dirty="0"/>
                    </a:p>
                    <a:p>
                      <a:r>
                        <a:rPr kumimoji="1" lang="ja-JP" altLang="en-US" dirty="0"/>
                        <a:t>ユニック車　</a:t>
                      </a:r>
                      <a:r>
                        <a:rPr kumimoji="1" lang="en-US" altLang="ja-JP" dirty="0"/>
                        <a:t>3</a:t>
                      </a:r>
                      <a:r>
                        <a:rPr kumimoji="1" lang="ja-JP" altLang="en-US" dirty="0"/>
                        <a:t>ｔ</a:t>
                      </a:r>
                      <a:endParaRPr kumimoji="1" lang="en-US" altLang="ja-JP" dirty="0"/>
                    </a:p>
                    <a:p>
                      <a:r>
                        <a:rPr kumimoji="1" lang="ja-JP" altLang="en-US" dirty="0"/>
                        <a:t>高圧洗浄車　</a:t>
                      </a:r>
                      <a:r>
                        <a:rPr kumimoji="1" lang="en-US" altLang="ja-JP" dirty="0"/>
                        <a:t>3</a:t>
                      </a:r>
                      <a:r>
                        <a:rPr kumimoji="1" lang="ja-JP" altLang="en-US" dirty="0"/>
                        <a:t>ｔ</a:t>
                      </a:r>
                    </a:p>
                  </a:txBody>
                  <a:tcPr/>
                </a:tc>
                <a:tc>
                  <a:txBody>
                    <a:bodyPr/>
                    <a:lstStyle/>
                    <a:p>
                      <a:r>
                        <a:rPr kumimoji="1" lang="en-US" altLang="ja-JP" dirty="0"/>
                        <a:t>1</a:t>
                      </a:r>
                      <a:r>
                        <a:rPr kumimoji="1" lang="ja-JP" altLang="en-US" dirty="0"/>
                        <a:t>台</a:t>
                      </a:r>
                      <a:endParaRPr kumimoji="1" lang="en-US" altLang="ja-JP" dirty="0"/>
                    </a:p>
                    <a:p>
                      <a:r>
                        <a:rPr kumimoji="1" lang="en-US" altLang="ja-JP" dirty="0"/>
                        <a:t>3</a:t>
                      </a:r>
                      <a:r>
                        <a:rPr kumimoji="1" lang="ja-JP" altLang="en-US" dirty="0"/>
                        <a:t>台</a:t>
                      </a:r>
                      <a:endParaRPr kumimoji="1" lang="en-US" altLang="ja-JP" dirty="0"/>
                    </a:p>
                    <a:p>
                      <a:r>
                        <a:rPr kumimoji="1" lang="en-US" altLang="ja-JP" dirty="0"/>
                        <a:t>1</a:t>
                      </a:r>
                      <a:r>
                        <a:rPr kumimoji="1" lang="ja-JP" altLang="en-US" dirty="0"/>
                        <a:t>台</a:t>
                      </a:r>
                      <a:endParaRPr kumimoji="1" lang="en-US" altLang="ja-JP" dirty="0"/>
                    </a:p>
                    <a:p>
                      <a:r>
                        <a:rPr kumimoji="1" lang="en-US" altLang="ja-JP" dirty="0"/>
                        <a:t>3</a:t>
                      </a:r>
                      <a:r>
                        <a:rPr kumimoji="1" lang="ja-JP" altLang="en-US" dirty="0"/>
                        <a:t>台</a:t>
                      </a:r>
                      <a:endParaRPr kumimoji="1" lang="en-US" altLang="ja-JP" dirty="0"/>
                    </a:p>
                    <a:p>
                      <a:r>
                        <a:rPr kumimoji="1" lang="en-US" altLang="ja-JP" dirty="0"/>
                        <a:t>1</a:t>
                      </a:r>
                      <a:r>
                        <a:rPr kumimoji="1" lang="ja-JP" altLang="en-US" dirty="0"/>
                        <a:t>台</a:t>
                      </a:r>
                      <a:endParaRPr kumimoji="1" lang="en-US" altLang="ja-JP" dirty="0"/>
                    </a:p>
                    <a:p>
                      <a:r>
                        <a:rPr kumimoji="1" lang="en-US" altLang="ja-JP" dirty="0"/>
                        <a:t>1</a:t>
                      </a:r>
                      <a:r>
                        <a:rPr kumimoji="1" lang="ja-JP" altLang="en-US" dirty="0"/>
                        <a:t>台</a:t>
                      </a:r>
                      <a:endParaRPr kumimoji="1" lang="en-US" altLang="ja-JP" dirty="0"/>
                    </a:p>
                    <a:p>
                      <a:r>
                        <a:rPr kumimoji="1" lang="en-US" altLang="ja-JP" dirty="0"/>
                        <a:t>1</a:t>
                      </a:r>
                      <a:r>
                        <a:rPr kumimoji="1" lang="ja-JP" altLang="en-US" dirty="0"/>
                        <a:t>台</a:t>
                      </a:r>
                      <a:endParaRPr kumimoji="1" lang="en-US" altLang="ja-JP" dirty="0"/>
                    </a:p>
                  </a:txBody>
                  <a:tcPr/>
                </a:tc>
                <a:extLst>
                  <a:ext uri="{0D108BD9-81ED-4DB2-BD59-A6C34878D82A}">
                    <a16:rowId xmlns:a16="http://schemas.microsoft.com/office/drawing/2014/main" val="10001"/>
                  </a:ext>
                </a:extLst>
              </a:tr>
              <a:tr h="642104">
                <a:tc>
                  <a:txBody>
                    <a:bodyPr/>
                    <a:lstStyle/>
                    <a:p>
                      <a:r>
                        <a:rPr kumimoji="1" lang="ja-JP" altLang="en-US" dirty="0"/>
                        <a:t>保守点検車両</a:t>
                      </a:r>
                      <a:endParaRPr kumimoji="1" lang="en-US" altLang="ja-JP" dirty="0"/>
                    </a:p>
                    <a:p>
                      <a:r>
                        <a:rPr kumimoji="1" lang="ja-JP" altLang="en-US" dirty="0"/>
                        <a:t>営業車両</a:t>
                      </a:r>
                    </a:p>
                  </a:txBody>
                  <a:tcPr/>
                </a:tc>
                <a:tc>
                  <a:txBody>
                    <a:bodyPr/>
                    <a:lstStyle/>
                    <a:p>
                      <a:r>
                        <a:rPr kumimoji="1" lang="ja-JP" altLang="en-US" dirty="0"/>
                        <a:t>軽自動車</a:t>
                      </a:r>
                      <a:endParaRPr kumimoji="1" lang="en-US" altLang="ja-JP" dirty="0"/>
                    </a:p>
                    <a:p>
                      <a:r>
                        <a:rPr kumimoji="1" lang="ja-JP" altLang="en-US" dirty="0"/>
                        <a:t>普通自動車</a:t>
                      </a:r>
                    </a:p>
                  </a:txBody>
                  <a:tcPr/>
                </a:tc>
                <a:tc>
                  <a:txBody>
                    <a:bodyPr/>
                    <a:lstStyle/>
                    <a:p>
                      <a:r>
                        <a:rPr kumimoji="1" lang="en-US" altLang="ja-JP" dirty="0"/>
                        <a:t>3</a:t>
                      </a:r>
                      <a:r>
                        <a:rPr kumimoji="1" lang="ja-JP" altLang="en-US" dirty="0"/>
                        <a:t>台</a:t>
                      </a:r>
                      <a:endParaRPr kumimoji="1" lang="en-US" altLang="ja-JP" dirty="0"/>
                    </a:p>
                    <a:p>
                      <a:r>
                        <a:rPr kumimoji="1" lang="en-US" altLang="ja-JP" dirty="0"/>
                        <a:t>2</a:t>
                      </a:r>
                      <a:r>
                        <a:rPr kumimoji="1" lang="ja-JP" altLang="en-US" dirty="0"/>
                        <a:t>台</a:t>
                      </a:r>
                    </a:p>
                  </a:txBody>
                  <a:tcPr/>
                </a:tc>
                <a:extLst>
                  <a:ext uri="{0D108BD9-81ED-4DB2-BD59-A6C34878D82A}">
                    <a16:rowId xmlns:a16="http://schemas.microsoft.com/office/drawing/2014/main" val="10002"/>
                  </a:ext>
                </a:extLst>
              </a:tr>
            </a:tbl>
          </a:graphicData>
        </a:graphic>
      </p:graphicFrame>
      <p:graphicFrame>
        <p:nvGraphicFramePr>
          <p:cNvPr id="6" name="表 5"/>
          <p:cNvGraphicFramePr>
            <a:graphicFrameLocks noGrp="1"/>
          </p:cNvGraphicFramePr>
          <p:nvPr>
            <p:extLst>
              <p:ext uri="{D42A27DB-BD31-4B8C-83A1-F6EECF244321}">
                <p14:modId xmlns:p14="http://schemas.microsoft.com/office/powerpoint/2010/main" val="2090552866"/>
              </p:ext>
            </p:extLst>
          </p:nvPr>
        </p:nvGraphicFramePr>
        <p:xfrm>
          <a:off x="342900" y="5798752"/>
          <a:ext cx="3774012" cy="3291840"/>
        </p:xfrm>
        <a:graphic>
          <a:graphicData uri="http://schemas.openxmlformats.org/drawingml/2006/table">
            <a:tbl>
              <a:tblPr firstRow="1" bandRow="1">
                <a:tableStyleId>{5C22544A-7EE6-4342-B048-85BDC9FD1C3A}</a:tableStyleId>
              </a:tblPr>
              <a:tblGrid>
                <a:gridCol w="880602">
                  <a:extLst>
                    <a:ext uri="{9D8B030D-6E8A-4147-A177-3AD203B41FA5}">
                      <a16:colId xmlns:a16="http://schemas.microsoft.com/office/drawing/2014/main" val="20000"/>
                    </a:ext>
                  </a:extLst>
                </a:gridCol>
                <a:gridCol w="880602">
                  <a:extLst>
                    <a:ext uri="{9D8B030D-6E8A-4147-A177-3AD203B41FA5}">
                      <a16:colId xmlns:a16="http://schemas.microsoft.com/office/drawing/2014/main" val="20001"/>
                    </a:ext>
                  </a:extLst>
                </a:gridCol>
                <a:gridCol w="1258005">
                  <a:extLst>
                    <a:ext uri="{9D8B030D-6E8A-4147-A177-3AD203B41FA5}">
                      <a16:colId xmlns:a16="http://schemas.microsoft.com/office/drawing/2014/main" val="20002"/>
                    </a:ext>
                  </a:extLst>
                </a:gridCol>
                <a:gridCol w="754803">
                  <a:extLst>
                    <a:ext uri="{9D8B030D-6E8A-4147-A177-3AD203B41FA5}">
                      <a16:colId xmlns:a16="http://schemas.microsoft.com/office/drawing/2014/main" val="865492681"/>
                    </a:ext>
                  </a:extLst>
                </a:gridCol>
              </a:tblGrid>
              <a:tr h="1004162">
                <a:tc>
                  <a:txBody>
                    <a:bodyPr/>
                    <a:lstStyle/>
                    <a:p>
                      <a:endParaRPr kumimoji="1" lang="ja-JP" altLang="en-US" dirty="0"/>
                    </a:p>
                  </a:txBody>
                  <a:tcPr/>
                </a:tc>
                <a:tc>
                  <a:txBody>
                    <a:bodyPr/>
                    <a:lstStyle/>
                    <a:p>
                      <a:r>
                        <a:rPr kumimoji="1" lang="ja-JP" altLang="en-US" sz="1600" dirty="0"/>
                        <a:t>廃棄物種類</a:t>
                      </a:r>
                    </a:p>
                  </a:txBody>
                  <a:tcPr/>
                </a:tc>
                <a:tc>
                  <a:txBody>
                    <a:bodyPr/>
                    <a:lstStyle/>
                    <a:p>
                      <a:r>
                        <a:rPr kumimoji="1" lang="ja-JP" altLang="en-US" sz="1600" dirty="0"/>
                        <a:t>搬入先</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R2</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年度（ｔ）</a:t>
                      </a:r>
                    </a:p>
                    <a:p>
                      <a:endParaRPr kumimoji="1" lang="ja-JP" altLang="en-US" sz="1600" dirty="0"/>
                    </a:p>
                  </a:txBody>
                  <a:tcPr/>
                </a:tc>
                <a:extLst>
                  <a:ext uri="{0D108BD9-81ED-4DB2-BD59-A6C34878D82A}">
                    <a16:rowId xmlns:a16="http://schemas.microsoft.com/office/drawing/2014/main" val="10000"/>
                  </a:ext>
                </a:extLst>
              </a:tr>
              <a:tr h="553000">
                <a:tc rowSpan="3">
                  <a:txBody>
                    <a:bodyPr/>
                    <a:lstStyle/>
                    <a:p>
                      <a:pPr algn="ctr"/>
                      <a:r>
                        <a:rPr kumimoji="1" lang="ja-JP" altLang="en-US" dirty="0"/>
                        <a:t>収集運搬</a:t>
                      </a:r>
                    </a:p>
                  </a:txBody>
                  <a:tcPr vert="eaVert" anchor="ctr"/>
                </a:tc>
                <a:tc>
                  <a:txBody>
                    <a:bodyPr/>
                    <a:lstStyle/>
                    <a:p>
                      <a:r>
                        <a:rPr kumimoji="1" lang="ja-JP" altLang="en-US" sz="1600" dirty="0"/>
                        <a:t>浄化槽汚泥</a:t>
                      </a:r>
                    </a:p>
                  </a:txBody>
                  <a:tcPr/>
                </a:tc>
                <a:tc>
                  <a:txBody>
                    <a:bodyPr/>
                    <a:lstStyle/>
                    <a:p>
                      <a:r>
                        <a:rPr kumimoji="1" lang="ja-JP" altLang="en-US" sz="1600" dirty="0"/>
                        <a:t>下松市衛生センター</a:t>
                      </a:r>
                    </a:p>
                  </a:txBody>
                  <a:tcPr/>
                </a:tc>
                <a:tc>
                  <a:txBody>
                    <a:bodyPr/>
                    <a:lstStyle/>
                    <a:p>
                      <a:r>
                        <a:rPr kumimoji="1" lang="en-US" altLang="ja-JP" sz="1600" dirty="0"/>
                        <a:t>1,789</a:t>
                      </a:r>
                    </a:p>
                  </a:txBody>
                  <a:tcPr anchor="ctr"/>
                </a:tc>
                <a:extLst>
                  <a:ext uri="{0D108BD9-81ED-4DB2-BD59-A6C34878D82A}">
                    <a16:rowId xmlns:a16="http://schemas.microsoft.com/office/drawing/2014/main" val="10001"/>
                  </a:ext>
                </a:extLst>
              </a:tr>
              <a:tr h="774639">
                <a:tc vMerge="1">
                  <a:txBody>
                    <a:bodyPr/>
                    <a:lstStyle/>
                    <a:p>
                      <a:endParaRPr kumimoji="1" lang="ja-JP" altLang="en-US" dirty="0"/>
                    </a:p>
                  </a:txBody>
                  <a:tcPr/>
                </a:tc>
                <a:tc>
                  <a:txBody>
                    <a:bodyPr/>
                    <a:lstStyle/>
                    <a:p>
                      <a:r>
                        <a:rPr kumimoji="1" lang="ja-JP" altLang="en-US" sz="1600" dirty="0"/>
                        <a:t>ごみ</a:t>
                      </a:r>
                      <a:endParaRPr kumimoji="1" lang="en-US" altLang="ja-JP" sz="1600" dirty="0"/>
                    </a:p>
                    <a:p>
                      <a:r>
                        <a:rPr kumimoji="1" lang="ja-JP" altLang="en-US" sz="1600" dirty="0"/>
                        <a:t>委託</a:t>
                      </a:r>
                    </a:p>
                  </a:txBody>
                  <a:tcPr/>
                </a:tc>
                <a:tc>
                  <a:txBody>
                    <a:bodyPr/>
                    <a:lstStyle/>
                    <a:p>
                      <a:r>
                        <a:rPr kumimoji="1" lang="ja-JP" altLang="en-US" sz="1600" dirty="0"/>
                        <a:t>恋路クリーンセンター等</a:t>
                      </a:r>
                    </a:p>
                  </a:txBody>
                  <a:tcPr/>
                </a:tc>
                <a:tc>
                  <a:txBody>
                    <a:bodyPr/>
                    <a:lstStyle/>
                    <a:p>
                      <a:r>
                        <a:rPr kumimoji="1" lang="en-US" altLang="ja-JP" sz="1600" dirty="0"/>
                        <a:t>1756</a:t>
                      </a:r>
                    </a:p>
                  </a:txBody>
                  <a:tcPr anchor="ctr"/>
                </a:tc>
                <a:extLst>
                  <a:ext uri="{0D108BD9-81ED-4DB2-BD59-A6C34878D82A}">
                    <a16:rowId xmlns:a16="http://schemas.microsoft.com/office/drawing/2014/main" val="10002"/>
                  </a:ext>
                </a:extLst>
              </a:tr>
              <a:tr h="774639">
                <a:tc vMerge="1">
                  <a:txBody>
                    <a:bodyPr/>
                    <a:lstStyle/>
                    <a:p>
                      <a:endParaRPr kumimoji="1" lang="ja-JP" altLang="en-US" dirty="0"/>
                    </a:p>
                  </a:txBody>
                  <a:tcPr/>
                </a:tc>
                <a:tc>
                  <a:txBody>
                    <a:bodyPr/>
                    <a:lstStyle/>
                    <a:p>
                      <a:r>
                        <a:rPr kumimoji="1" lang="ja-JP" altLang="en-US" sz="1600" dirty="0"/>
                        <a:t>産業廃棄物</a:t>
                      </a:r>
                    </a:p>
                  </a:txBody>
                  <a:tcPr/>
                </a:tc>
                <a:tc>
                  <a:txBody>
                    <a:bodyPr/>
                    <a:lstStyle/>
                    <a:p>
                      <a:r>
                        <a:rPr kumimoji="1" lang="ja-JP" altLang="en-US" sz="1600" dirty="0"/>
                        <a:t>徳山オイルクリーンセンター等</a:t>
                      </a:r>
                    </a:p>
                  </a:txBody>
                  <a:tcPr/>
                </a:tc>
                <a:tc>
                  <a:txBody>
                    <a:bodyPr/>
                    <a:lstStyle/>
                    <a:p>
                      <a:r>
                        <a:rPr kumimoji="1" lang="en-US" altLang="ja-JP" sz="1600" dirty="0"/>
                        <a:t>560</a:t>
                      </a:r>
                    </a:p>
                  </a:txBody>
                  <a:tcPr anchor="ctr"/>
                </a:tc>
                <a:extLst>
                  <a:ext uri="{0D108BD9-81ED-4DB2-BD59-A6C34878D82A}">
                    <a16:rowId xmlns:a16="http://schemas.microsoft.com/office/drawing/2014/main" val="10003"/>
                  </a:ext>
                </a:extLst>
              </a:tr>
            </a:tbl>
          </a:graphicData>
        </a:graphic>
      </p:graphicFrame>
      <p:sp>
        <p:nvSpPr>
          <p:cNvPr id="7" name="テキスト ボックス 6"/>
          <p:cNvSpPr txBox="1"/>
          <p:nvPr/>
        </p:nvSpPr>
        <p:spPr>
          <a:xfrm>
            <a:off x="404664" y="5364089"/>
            <a:ext cx="3672408" cy="430887"/>
          </a:xfrm>
          <a:prstGeom prst="rect">
            <a:avLst/>
          </a:prstGeom>
          <a:noFill/>
        </p:spPr>
        <p:txBody>
          <a:bodyPr wrap="square" rtlCol="0">
            <a:spAutoFit/>
          </a:bodyPr>
          <a:lstStyle/>
          <a:p>
            <a:r>
              <a:rPr kumimoji="1" lang="ja-JP" altLang="en-US" sz="2200" b="1" dirty="0"/>
              <a:t>処理実績（積替保管なし）</a:t>
            </a:r>
          </a:p>
        </p:txBody>
      </p:sp>
      <p:sp>
        <p:nvSpPr>
          <p:cNvPr id="8" name="スライド番号プレースホルダ 7"/>
          <p:cNvSpPr>
            <a:spLocks noGrp="1"/>
          </p:cNvSpPr>
          <p:nvPr>
            <p:ph type="sldNum" sz="quarter" idx="12"/>
          </p:nvPr>
        </p:nvSpPr>
        <p:spPr/>
        <p:txBody>
          <a:bodyPr/>
          <a:lstStyle/>
          <a:p>
            <a:fld id="{00FCA45C-AACD-4301-8A4E-DFE0B2123F8E}" type="slidenum">
              <a:rPr kumimoji="1" lang="ja-JP" altLang="en-US" smtClean="0"/>
              <a:pPr/>
              <a:t>4</a:t>
            </a:fld>
            <a:endParaRPr kumimoji="1" lang="ja-JP" altLang="en-US"/>
          </a:p>
        </p:txBody>
      </p:sp>
      <p:graphicFrame>
        <p:nvGraphicFramePr>
          <p:cNvPr id="2" name="表 1">
            <a:extLst>
              <a:ext uri="{FF2B5EF4-FFF2-40B4-BE49-F238E27FC236}">
                <a16:creationId xmlns:a16="http://schemas.microsoft.com/office/drawing/2014/main" id="{8CA47CAF-E49C-4690-8F72-28D651AAB195}"/>
              </a:ext>
            </a:extLst>
          </p:cNvPr>
          <p:cNvGraphicFramePr>
            <a:graphicFrameLocks noGrp="1"/>
          </p:cNvGraphicFramePr>
          <p:nvPr>
            <p:extLst>
              <p:ext uri="{D42A27DB-BD31-4B8C-83A1-F6EECF244321}">
                <p14:modId xmlns:p14="http://schemas.microsoft.com/office/powerpoint/2010/main" val="3270647444"/>
              </p:ext>
            </p:extLst>
          </p:nvPr>
        </p:nvGraphicFramePr>
        <p:xfrm>
          <a:off x="4081784" y="5794976"/>
          <a:ext cx="665031" cy="3315424"/>
        </p:xfrm>
        <a:graphic>
          <a:graphicData uri="http://schemas.openxmlformats.org/drawingml/2006/table">
            <a:tbl>
              <a:tblPr firstRow="1" bandRow="1">
                <a:tableStyleId>{5C22544A-7EE6-4342-B048-85BDC9FD1C3A}</a:tableStyleId>
              </a:tblPr>
              <a:tblGrid>
                <a:gridCol w="665031">
                  <a:extLst>
                    <a:ext uri="{9D8B030D-6E8A-4147-A177-3AD203B41FA5}">
                      <a16:colId xmlns:a16="http://schemas.microsoft.com/office/drawing/2014/main" val="1102083589"/>
                    </a:ext>
                  </a:extLst>
                </a:gridCol>
              </a:tblGrid>
              <a:tr h="10432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R3</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年度（ｔ）</a:t>
                      </a:r>
                    </a:p>
                    <a:p>
                      <a:endParaRPr kumimoji="1" lang="ja-JP" altLang="en-US" sz="1600" dirty="0"/>
                    </a:p>
                  </a:txBody>
                  <a:tcPr/>
                </a:tc>
                <a:extLst>
                  <a:ext uri="{0D108BD9-81ED-4DB2-BD59-A6C34878D82A}">
                    <a16:rowId xmlns:a16="http://schemas.microsoft.com/office/drawing/2014/main" val="3564605210"/>
                  </a:ext>
                </a:extLst>
              </a:tr>
              <a:tr h="577489">
                <a:tc>
                  <a:txBody>
                    <a:bodyPr/>
                    <a:lstStyle/>
                    <a:p>
                      <a:r>
                        <a:rPr kumimoji="1" lang="en-US" altLang="ja-JP" sz="1600" dirty="0"/>
                        <a:t>1,701</a:t>
                      </a:r>
                    </a:p>
                  </a:txBody>
                  <a:tcPr anchor="ctr"/>
                </a:tc>
                <a:extLst>
                  <a:ext uri="{0D108BD9-81ED-4DB2-BD59-A6C34878D82A}">
                    <a16:rowId xmlns:a16="http://schemas.microsoft.com/office/drawing/2014/main" val="154312026"/>
                  </a:ext>
                </a:extLst>
              </a:tr>
              <a:tr h="792823">
                <a:tc>
                  <a:txBody>
                    <a:bodyPr/>
                    <a:lstStyle/>
                    <a:p>
                      <a:r>
                        <a:rPr kumimoji="1" lang="en-US" altLang="ja-JP" sz="1600" dirty="0"/>
                        <a:t>1797</a:t>
                      </a:r>
                    </a:p>
                  </a:txBody>
                  <a:tcPr anchor="ctr"/>
                </a:tc>
                <a:extLst>
                  <a:ext uri="{0D108BD9-81ED-4DB2-BD59-A6C34878D82A}">
                    <a16:rowId xmlns:a16="http://schemas.microsoft.com/office/drawing/2014/main" val="834652320"/>
                  </a:ext>
                </a:extLst>
              </a:tr>
              <a:tr h="878312">
                <a:tc>
                  <a:txBody>
                    <a:bodyPr/>
                    <a:lstStyle/>
                    <a:p>
                      <a:r>
                        <a:rPr kumimoji="1" lang="en-US" altLang="ja-JP" sz="1600" dirty="0"/>
                        <a:t>322</a:t>
                      </a:r>
                    </a:p>
                  </a:txBody>
                  <a:tcPr anchor="ctr"/>
                </a:tc>
                <a:extLst>
                  <a:ext uri="{0D108BD9-81ED-4DB2-BD59-A6C34878D82A}">
                    <a16:rowId xmlns:a16="http://schemas.microsoft.com/office/drawing/2014/main" val="3312938142"/>
                  </a:ext>
                </a:extLst>
              </a:tr>
            </a:tbl>
          </a:graphicData>
        </a:graphic>
      </p:graphicFrame>
      <p:graphicFrame>
        <p:nvGraphicFramePr>
          <p:cNvPr id="5" name="表 4">
            <a:extLst>
              <a:ext uri="{FF2B5EF4-FFF2-40B4-BE49-F238E27FC236}">
                <a16:creationId xmlns:a16="http://schemas.microsoft.com/office/drawing/2014/main" id="{5679B787-0502-5A16-71A0-AA879F1E836F}"/>
              </a:ext>
            </a:extLst>
          </p:cNvPr>
          <p:cNvGraphicFramePr>
            <a:graphicFrameLocks noGrp="1"/>
          </p:cNvGraphicFramePr>
          <p:nvPr>
            <p:extLst>
              <p:ext uri="{D42A27DB-BD31-4B8C-83A1-F6EECF244321}">
                <p14:modId xmlns:p14="http://schemas.microsoft.com/office/powerpoint/2010/main" val="3274239076"/>
              </p:ext>
            </p:extLst>
          </p:nvPr>
        </p:nvGraphicFramePr>
        <p:xfrm>
          <a:off x="4746815" y="5794977"/>
          <a:ext cx="665031" cy="3315423"/>
        </p:xfrm>
        <a:graphic>
          <a:graphicData uri="http://schemas.openxmlformats.org/drawingml/2006/table">
            <a:tbl>
              <a:tblPr firstRow="1" bandRow="1">
                <a:tableStyleId>{5C22544A-7EE6-4342-B048-85BDC9FD1C3A}</a:tableStyleId>
              </a:tblPr>
              <a:tblGrid>
                <a:gridCol w="665031">
                  <a:extLst>
                    <a:ext uri="{9D8B030D-6E8A-4147-A177-3AD203B41FA5}">
                      <a16:colId xmlns:a16="http://schemas.microsoft.com/office/drawing/2014/main" val="1901331442"/>
                    </a:ext>
                  </a:extLst>
                </a:gridCol>
              </a:tblGrid>
              <a:tr h="10432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R4</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年度（ｔ）</a:t>
                      </a:r>
                    </a:p>
                    <a:p>
                      <a:endParaRPr kumimoji="1" lang="ja-JP" altLang="en-US" sz="1600" dirty="0"/>
                    </a:p>
                  </a:txBody>
                  <a:tcPr/>
                </a:tc>
                <a:extLst>
                  <a:ext uri="{0D108BD9-81ED-4DB2-BD59-A6C34878D82A}">
                    <a16:rowId xmlns:a16="http://schemas.microsoft.com/office/drawing/2014/main" val="3208797045"/>
                  </a:ext>
                </a:extLst>
              </a:tr>
              <a:tr h="577489">
                <a:tc>
                  <a:txBody>
                    <a:bodyPr/>
                    <a:lstStyle/>
                    <a:p>
                      <a:r>
                        <a:rPr kumimoji="1" lang="en-US" altLang="ja-JP" sz="1600" dirty="0"/>
                        <a:t>1,759</a:t>
                      </a:r>
                    </a:p>
                  </a:txBody>
                  <a:tcPr anchor="ctr"/>
                </a:tc>
                <a:extLst>
                  <a:ext uri="{0D108BD9-81ED-4DB2-BD59-A6C34878D82A}">
                    <a16:rowId xmlns:a16="http://schemas.microsoft.com/office/drawing/2014/main" val="4216504258"/>
                  </a:ext>
                </a:extLst>
              </a:tr>
              <a:tr h="792823">
                <a:tc>
                  <a:txBody>
                    <a:bodyPr/>
                    <a:lstStyle/>
                    <a:p>
                      <a:r>
                        <a:rPr kumimoji="1" lang="en-US" altLang="ja-JP" sz="1600" dirty="0"/>
                        <a:t>1755</a:t>
                      </a:r>
                    </a:p>
                  </a:txBody>
                  <a:tcPr anchor="ctr"/>
                </a:tc>
                <a:extLst>
                  <a:ext uri="{0D108BD9-81ED-4DB2-BD59-A6C34878D82A}">
                    <a16:rowId xmlns:a16="http://schemas.microsoft.com/office/drawing/2014/main" val="432195040"/>
                  </a:ext>
                </a:extLst>
              </a:tr>
              <a:tr h="878311">
                <a:tc>
                  <a:txBody>
                    <a:bodyPr/>
                    <a:lstStyle/>
                    <a:p>
                      <a:r>
                        <a:rPr kumimoji="1" lang="en-US" altLang="ja-JP" sz="1600" dirty="0"/>
                        <a:t>298</a:t>
                      </a:r>
                    </a:p>
                  </a:txBody>
                  <a:tcPr anchor="ctr"/>
                </a:tc>
                <a:extLst>
                  <a:ext uri="{0D108BD9-81ED-4DB2-BD59-A6C34878D82A}">
                    <a16:rowId xmlns:a16="http://schemas.microsoft.com/office/drawing/2014/main" val="331369323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2045576"/>
          </a:xfrm>
        </p:spPr>
        <p:txBody>
          <a:bodyPr>
            <a:normAutofit/>
          </a:bodyPr>
          <a:lstStyle/>
          <a:p>
            <a:pPr algn="l"/>
            <a:r>
              <a:rPr lang="en-US" altLang="ja-JP" dirty="0"/>
              <a:t>1.</a:t>
            </a:r>
            <a:r>
              <a:rPr lang="ja-JP" altLang="en-US" dirty="0"/>
              <a:t>組織の概要</a:t>
            </a:r>
            <a:br>
              <a:rPr lang="en-US" altLang="ja-JP" dirty="0"/>
            </a:br>
            <a:r>
              <a:rPr lang="en-US" altLang="ja-JP" dirty="0"/>
              <a:t>   </a:t>
            </a:r>
            <a:r>
              <a:rPr lang="ja-JP" altLang="en-US" sz="2800" dirty="0"/>
              <a:t>組織図</a:t>
            </a:r>
            <a:br>
              <a:rPr lang="en-US" altLang="ja-JP" sz="2200" dirty="0"/>
            </a:br>
            <a:r>
              <a:rPr lang="en-US" altLang="ja-JP" sz="2200" dirty="0"/>
              <a:t>         </a:t>
            </a:r>
            <a:r>
              <a:rPr lang="ja-JP" altLang="en-US" sz="2200" dirty="0"/>
              <a:t>（対象範囲： 全組織・全活動）</a:t>
            </a:r>
            <a:endParaRPr kumimoji="1" lang="ja-JP" altLang="en-US" sz="2200" dirty="0"/>
          </a:p>
        </p:txBody>
      </p:sp>
      <p:sp>
        <p:nvSpPr>
          <p:cNvPr id="4" name="正方形/長方形 3"/>
          <p:cNvSpPr/>
          <p:nvPr/>
        </p:nvSpPr>
        <p:spPr>
          <a:xfrm>
            <a:off x="2492896" y="2915816"/>
            <a:ext cx="2016224" cy="57606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代表取締役</a:t>
            </a:r>
          </a:p>
        </p:txBody>
      </p:sp>
      <p:sp>
        <p:nvSpPr>
          <p:cNvPr id="5" name="正方形/長方形 4"/>
          <p:cNvSpPr/>
          <p:nvPr/>
        </p:nvSpPr>
        <p:spPr>
          <a:xfrm>
            <a:off x="1628800" y="3779912"/>
            <a:ext cx="1440160" cy="72008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環境管理</a:t>
            </a:r>
            <a:endParaRPr kumimoji="1" lang="en-US" altLang="ja-JP" sz="2000" b="1" dirty="0"/>
          </a:p>
          <a:p>
            <a:pPr algn="ctr"/>
            <a:r>
              <a:rPr lang="ja-JP" altLang="en-US" sz="2000" b="1" dirty="0"/>
              <a:t>責任者</a:t>
            </a:r>
            <a:endParaRPr kumimoji="1" lang="ja-JP" altLang="en-US" sz="2000" b="1" dirty="0"/>
          </a:p>
        </p:txBody>
      </p:sp>
      <p:sp>
        <p:nvSpPr>
          <p:cNvPr id="6" name="正方形/長方形 5"/>
          <p:cNvSpPr/>
          <p:nvPr/>
        </p:nvSpPr>
        <p:spPr>
          <a:xfrm>
            <a:off x="4005064" y="3779912"/>
            <a:ext cx="1584176" cy="72008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t>EA21</a:t>
            </a:r>
            <a:r>
              <a:rPr kumimoji="1" lang="ja-JP" altLang="en-US" sz="2000" b="1" dirty="0"/>
              <a:t>事務局</a:t>
            </a:r>
          </a:p>
        </p:txBody>
      </p:sp>
      <p:sp>
        <p:nvSpPr>
          <p:cNvPr id="7" name="正方形/長方形 6"/>
          <p:cNvSpPr/>
          <p:nvPr/>
        </p:nvSpPr>
        <p:spPr>
          <a:xfrm>
            <a:off x="980728" y="5220072"/>
            <a:ext cx="1512168" cy="86409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環境事業部</a:t>
            </a:r>
            <a:endParaRPr kumimoji="1" lang="en-US" altLang="ja-JP" sz="2000" b="1" dirty="0"/>
          </a:p>
          <a:p>
            <a:pPr algn="ctr"/>
            <a:r>
              <a:rPr lang="ja-JP" altLang="en-US" sz="2000" b="1" dirty="0"/>
              <a:t>（</a:t>
            </a:r>
            <a:r>
              <a:rPr lang="en-US" altLang="ja-JP" sz="2000" b="1" dirty="0"/>
              <a:t>5</a:t>
            </a:r>
            <a:r>
              <a:rPr lang="ja-JP" altLang="en-US" sz="2000" b="1" dirty="0"/>
              <a:t>名）</a:t>
            </a:r>
            <a:endParaRPr kumimoji="1" lang="ja-JP" altLang="en-US" sz="2000" b="1" dirty="0"/>
          </a:p>
        </p:txBody>
      </p:sp>
      <p:sp>
        <p:nvSpPr>
          <p:cNvPr id="8" name="正方形/長方形 7"/>
          <p:cNvSpPr/>
          <p:nvPr/>
        </p:nvSpPr>
        <p:spPr>
          <a:xfrm>
            <a:off x="2708920" y="5220072"/>
            <a:ext cx="1584176" cy="86409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清掃部</a:t>
            </a:r>
            <a:endParaRPr kumimoji="1" lang="en-US" altLang="ja-JP" sz="2000" b="1" dirty="0"/>
          </a:p>
          <a:p>
            <a:pPr algn="ctr"/>
            <a:r>
              <a:rPr lang="ja-JP" altLang="en-US" sz="2000" b="1" dirty="0"/>
              <a:t>（</a:t>
            </a:r>
            <a:r>
              <a:rPr lang="en-US" altLang="ja-JP" sz="2000" b="1" dirty="0"/>
              <a:t>12</a:t>
            </a:r>
            <a:r>
              <a:rPr lang="ja-JP" altLang="en-US" sz="2000" b="1" dirty="0"/>
              <a:t>名）</a:t>
            </a:r>
            <a:endParaRPr kumimoji="1" lang="ja-JP" altLang="en-US" sz="2000" b="1" dirty="0"/>
          </a:p>
        </p:txBody>
      </p:sp>
      <p:sp>
        <p:nvSpPr>
          <p:cNvPr id="9" name="正方形/長方形 8"/>
          <p:cNvSpPr/>
          <p:nvPr/>
        </p:nvSpPr>
        <p:spPr>
          <a:xfrm>
            <a:off x="4653136" y="5220072"/>
            <a:ext cx="1512168" cy="86409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環境推進部</a:t>
            </a:r>
            <a:endParaRPr kumimoji="1" lang="en-US" altLang="ja-JP" sz="2000" b="1" dirty="0"/>
          </a:p>
          <a:p>
            <a:pPr algn="ctr"/>
            <a:r>
              <a:rPr lang="ja-JP" altLang="en-US" sz="2000" b="1" dirty="0"/>
              <a:t>（</a:t>
            </a:r>
            <a:r>
              <a:rPr lang="en-US" altLang="ja-JP" sz="2000" b="1" dirty="0"/>
              <a:t>5</a:t>
            </a:r>
            <a:r>
              <a:rPr lang="ja-JP" altLang="en-US" sz="2000" b="1" dirty="0"/>
              <a:t>名）</a:t>
            </a:r>
            <a:endParaRPr kumimoji="1" lang="ja-JP" altLang="en-US" sz="2000" b="1" dirty="0"/>
          </a:p>
        </p:txBody>
      </p:sp>
      <p:cxnSp>
        <p:nvCxnSpPr>
          <p:cNvPr id="20" name="直線コネクタ 19"/>
          <p:cNvCxnSpPr>
            <a:stCxn id="4" idx="2"/>
          </p:cNvCxnSpPr>
          <p:nvPr/>
        </p:nvCxnSpPr>
        <p:spPr>
          <a:xfrm>
            <a:off x="3501008" y="3491880"/>
            <a:ext cx="0" cy="172819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a:endCxn id="5" idx="3"/>
          </p:cNvCxnSpPr>
          <p:nvPr/>
        </p:nvCxnSpPr>
        <p:spPr>
          <a:xfrm flipH="1">
            <a:off x="3068960" y="4139952"/>
            <a:ext cx="43204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1700808" y="4932040"/>
            <a:ext cx="36724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1700808" y="4932040"/>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5373216" y="4932040"/>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スライド番号プレースホルダ 13"/>
          <p:cNvSpPr>
            <a:spLocks noGrp="1"/>
          </p:cNvSpPr>
          <p:nvPr>
            <p:ph type="sldNum" sz="quarter" idx="12"/>
          </p:nvPr>
        </p:nvSpPr>
        <p:spPr/>
        <p:txBody>
          <a:bodyPr/>
          <a:lstStyle/>
          <a:p>
            <a:fld id="{00FCA45C-AACD-4301-8A4E-DFE0B2123F8E}" type="slidenum">
              <a:rPr kumimoji="1" lang="ja-JP" altLang="en-US" smtClean="0"/>
              <a:pPr/>
              <a:t>5</a:t>
            </a:fld>
            <a:endParaRPr kumimoji="1" lang="ja-JP"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lang="en-US" altLang="ja-JP" dirty="0"/>
              <a:t>1.</a:t>
            </a:r>
            <a:r>
              <a:rPr lang="ja-JP" altLang="en-US" dirty="0"/>
              <a:t>組織の概要</a:t>
            </a:r>
            <a:br>
              <a:rPr lang="en-US" altLang="ja-JP" dirty="0"/>
            </a:br>
            <a:r>
              <a:rPr lang="ja-JP" altLang="en-US" sz="3200" dirty="0"/>
              <a:t>有資格者</a:t>
            </a:r>
            <a:endParaRPr kumimoji="1" lang="ja-JP" altLang="en-US" dirty="0"/>
          </a:p>
        </p:txBody>
      </p:sp>
      <p:graphicFrame>
        <p:nvGraphicFramePr>
          <p:cNvPr id="3" name="表 2"/>
          <p:cNvGraphicFramePr>
            <a:graphicFrameLocks noGrp="1"/>
          </p:cNvGraphicFramePr>
          <p:nvPr>
            <p:extLst>
              <p:ext uri="{D42A27DB-BD31-4B8C-83A1-F6EECF244321}">
                <p14:modId xmlns:p14="http://schemas.microsoft.com/office/powerpoint/2010/main" val="54945820"/>
              </p:ext>
            </p:extLst>
          </p:nvPr>
        </p:nvGraphicFramePr>
        <p:xfrm>
          <a:off x="571500" y="1714926"/>
          <a:ext cx="5665812" cy="7243080"/>
        </p:xfrm>
        <a:graphic>
          <a:graphicData uri="http://schemas.openxmlformats.org/drawingml/2006/table">
            <a:tbl>
              <a:tblPr firstRow="1" bandRow="1">
                <a:tableStyleId>{5C22544A-7EE6-4342-B048-85BDC9FD1C3A}</a:tableStyleId>
              </a:tblPr>
              <a:tblGrid>
                <a:gridCol w="499718">
                  <a:extLst>
                    <a:ext uri="{9D8B030D-6E8A-4147-A177-3AD203B41FA5}">
                      <a16:colId xmlns:a16="http://schemas.microsoft.com/office/drawing/2014/main" val="20000"/>
                    </a:ext>
                  </a:extLst>
                </a:gridCol>
                <a:gridCol w="3926353">
                  <a:extLst>
                    <a:ext uri="{9D8B030D-6E8A-4147-A177-3AD203B41FA5}">
                      <a16:colId xmlns:a16="http://schemas.microsoft.com/office/drawing/2014/main" val="20001"/>
                    </a:ext>
                  </a:extLst>
                </a:gridCol>
                <a:gridCol w="1239741">
                  <a:extLst>
                    <a:ext uri="{9D8B030D-6E8A-4147-A177-3AD203B41FA5}">
                      <a16:colId xmlns:a16="http://schemas.microsoft.com/office/drawing/2014/main" val="20002"/>
                    </a:ext>
                  </a:extLst>
                </a:gridCol>
              </a:tblGrid>
              <a:tr h="482872">
                <a:tc>
                  <a:txBody>
                    <a:bodyPr/>
                    <a:lstStyle/>
                    <a:p>
                      <a:endParaRPr kumimoji="1" lang="ja-JP" altLang="en-US" dirty="0"/>
                    </a:p>
                  </a:txBody>
                  <a:tcPr/>
                </a:tc>
                <a:tc>
                  <a:txBody>
                    <a:bodyPr/>
                    <a:lstStyle/>
                    <a:p>
                      <a:pPr algn="ctr"/>
                      <a:r>
                        <a:rPr kumimoji="1" lang="ja-JP" altLang="en-US" dirty="0"/>
                        <a:t>資格・免許</a:t>
                      </a:r>
                    </a:p>
                  </a:txBody>
                  <a:tcPr anchor="ctr"/>
                </a:tc>
                <a:tc>
                  <a:txBody>
                    <a:bodyPr/>
                    <a:lstStyle/>
                    <a:p>
                      <a:pPr algn="ctr"/>
                      <a:r>
                        <a:rPr kumimoji="1" lang="ja-JP" altLang="en-US" dirty="0"/>
                        <a:t>取得者数</a:t>
                      </a:r>
                    </a:p>
                  </a:txBody>
                  <a:tcPr anchor="ctr"/>
                </a:tc>
                <a:extLst>
                  <a:ext uri="{0D108BD9-81ED-4DB2-BD59-A6C34878D82A}">
                    <a16:rowId xmlns:a16="http://schemas.microsoft.com/office/drawing/2014/main" val="10000"/>
                  </a:ext>
                </a:extLst>
              </a:tr>
              <a:tr h="482872">
                <a:tc>
                  <a:txBody>
                    <a:bodyPr/>
                    <a:lstStyle/>
                    <a:p>
                      <a:r>
                        <a:rPr kumimoji="1" lang="en-US" altLang="ja-JP" dirty="0"/>
                        <a:t>1</a:t>
                      </a:r>
                      <a:endParaRPr kumimoji="1" lang="ja-JP" altLang="en-US" dirty="0"/>
                    </a:p>
                  </a:txBody>
                  <a:tcPr/>
                </a:tc>
                <a:tc>
                  <a:txBody>
                    <a:bodyPr/>
                    <a:lstStyle/>
                    <a:p>
                      <a:r>
                        <a:rPr kumimoji="1" lang="ja-JP" altLang="en-US" dirty="0"/>
                        <a:t>浄化槽管理士</a:t>
                      </a:r>
                    </a:p>
                  </a:txBody>
                  <a:tcPr/>
                </a:tc>
                <a:tc>
                  <a:txBody>
                    <a:bodyPr/>
                    <a:lstStyle/>
                    <a:p>
                      <a:r>
                        <a:rPr kumimoji="1" lang="en-US" altLang="ja-JP" dirty="0"/>
                        <a:t>4</a:t>
                      </a:r>
                      <a:r>
                        <a:rPr kumimoji="1" lang="ja-JP" altLang="en-US" dirty="0"/>
                        <a:t>名</a:t>
                      </a:r>
                    </a:p>
                  </a:txBody>
                  <a:tcPr/>
                </a:tc>
                <a:extLst>
                  <a:ext uri="{0D108BD9-81ED-4DB2-BD59-A6C34878D82A}">
                    <a16:rowId xmlns:a16="http://schemas.microsoft.com/office/drawing/2014/main" val="10001"/>
                  </a:ext>
                </a:extLst>
              </a:tr>
              <a:tr h="482872">
                <a:tc>
                  <a:txBody>
                    <a:bodyPr/>
                    <a:lstStyle/>
                    <a:p>
                      <a:r>
                        <a:rPr kumimoji="1" lang="en-US" altLang="ja-JP" dirty="0"/>
                        <a:t>2</a:t>
                      </a:r>
                      <a:endParaRPr kumimoji="1" lang="ja-JP" altLang="en-US" dirty="0"/>
                    </a:p>
                  </a:txBody>
                  <a:tcPr/>
                </a:tc>
                <a:tc>
                  <a:txBody>
                    <a:bodyPr/>
                    <a:lstStyle/>
                    <a:p>
                      <a:r>
                        <a:rPr kumimoji="1" lang="ja-JP" altLang="en-US" dirty="0"/>
                        <a:t>浄化槽技術管理者</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10002"/>
                  </a:ext>
                </a:extLst>
              </a:tr>
              <a:tr h="482872">
                <a:tc>
                  <a:txBody>
                    <a:bodyPr/>
                    <a:lstStyle/>
                    <a:p>
                      <a:r>
                        <a:rPr kumimoji="1" lang="en-US" altLang="ja-JP" dirty="0"/>
                        <a:t>3</a:t>
                      </a:r>
                      <a:endParaRPr kumimoji="1" lang="ja-JP" altLang="en-US" dirty="0"/>
                    </a:p>
                  </a:txBody>
                  <a:tcPr/>
                </a:tc>
                <a:tc>
                  <a:txBody>
                    <a:bodyPr/>
                    <a:lstStyle/>
                    <a:p>
                      <a:r>
                        <a:rPr kumimoji="1" lang="ja-JP" altLang="en-US" dirty="0"/>
                        <a:t>浄化槽清掃技術者</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10003"/>
                  </a:ext>
                </a:extLst>
              </a:tr>
              <a:tr h="482872">
                <a:tc>
                  <a:txBody>
                    <a:bodyPr/>
                    <a:lstStyle/>
                    <a:p>
                      <a:r>
                        <a:rPr kumimoji="1" lang="en-US" altLang="ja-JP" dirty="0"/>
                        <a:t>4</a:t>
                      </a:r>
                      <a:endParaRPr kumimoji="1" lang="ja-JP" altLang="en-US" dirty="0"/>
                    </a:p>
                  </a:txBody>
                  <a:tcPr/>
                </a:tc>
                <a:tc>
                  <a:txBody>
                    <a:bodyPr/>
                    <a:lstStyle/>
                    <a:p>
                      <a:r>
                        <a:rPr kumimoji="1" lang="ja-JP" altLang="en-US" dirty="0"/>
                        <a:t>浄化槽清掃実務者</a:t>
                      </a:r>
                    </a:p>
                  </a:txBody>
                  <a:tcPr/>
                </a:tc>
                <a:tc>
                  <a:txBody>
                    <a:bodyPr/>
                    <a:lstStyle/>
                    <a:p>
                      <a:r>
                        <a:rPr kumimoji="1" lang="en-US" altLang="ja-JP" dirty="0"/>
                        <a:t>3</a:t>
                      </a:r>
                      <a:r>
                        <a:rPr kumimoji="1" lang="ja-JP" altLang="en-US" dirty="0"/>
                        <a:t>名</a:t>
                      </a:r>
                    </a:p>
                  </a:txBody>
                  <a:tcPr/>
                </a:tc>
                <a:extLst>
                  <a:ext uri="{0D108BD9-81ED-4DB2-BD59-A6C34878D82A}">
                    <a16:rowId xmlns:a16="http://schemas.microsoft.com/office/drawing/2014/main" val="10004"/>
                  </a:ext>
                </a:extLst>
              </a:tr>
              <a:tr h="482872">
                <a:tc>
                  <a:txBody>
                    <a:bodyPr/>
                    <a:lstStyle/>
                    <a:p>
                      <a:r>
                        <a:rPr kumimoji="1" lang="en-US" altLang="ja-JP" dirty="0"/>
                        <a:t>5</a:t>
                      </a:r>
                      <a:endParaRPr kumimoji="1" lang="ja-JP" altLang="en-US" dirty="0"/>
                    </a:p>
                  </a:txBody>
                  <a:tcPr/>
                </a:tc>
                <a:tc>
                  <a:txBody>
                    <a:bodyPr/>
                    <a:lstStyle/>
                    <a:p>
                      <a:r>
                        <a:rPr kumimoji="1" lang="ja-JP" altLang="en-US" dirty="0"/>
                        <a:t>酸素欠乏・硫化水素危険作業主任者</a:t>
                      </a:r>
                    </a:p>
                  </a:txBody>
                  <a:tcPr/>
                </a:tc>
                <a:tc>
                  <a:txBody>
                    <a:bodyPr/>
                    <a:lstStyle/>
                    <a:p>
                      <a:r>
                        <a:rPr kumimoji="1" lang="en-US" altLang="ja-JP" dirty="0"/>
                        <a:t>5</a:t>
                      </a:r>
                      <a:r>
                        <a:rPr kumimoji="1" lang="ja-JP" altLang="en-US" dirty="0"/>
                        <a:t>名</a:t>
                      </a:r>
                    </a:p>
                  </a:txBody>
                  <a:tcPr/>
                </a:tc>
                <a:extLst>
                  <a:ext uri="{0D108BD9-81ED-4DB2-BD59-A6C34878D82A}">
                    <a16:rowId xmlns:a16="http://schemas.microsoft.com/office/drawing/2014/main" val="10005"/>
                  </a:ext>
                </a:extLst>
              </a:tr>
              <a:tr h="482872">
                <a:tc>
                  <a:txBody>
                    <a:bodyPr/>
                    <a:lstStyle/>
                    <a:p>
                      <a:r>
                        <a:rPr kumimoji="1" lang="en-US" altLang="ja-JP" dirty="0"/>
                        <a:t>6</a:t>
                      </a:r>
                    </a:p>
                  </a:txBody>
                  <a:tcPr/>
                </a:tc>
                <a:tc>
                  <a:txBody>
                    <a:bodyPr/>
                    <a:lstStyle/>
                    <a:p>
                      <a:r>
                        <a:rPr kumimoji="1" lang="ja-JP" altLang="en-US" dirty="0"/>
                        <a:t>玉掛け技能講習</a:t>
                      </a:r>
                    </a:p>
                  </a:txBody>
                  <a:tcPr/>
                </a:tc>
                <a:tc>
                  <a:txBody>
                    <a:bodyPr/>
                    <a:lstStyle/>
                    <a:p>
                      <a:r>
                        <a:rPr kumimoji="1" lang="en-US" altLang="ja-JP" dirty="0"/>
                        <a:t>4</a:t>
                      </a:r>
                      <a:r>
                        <a:rPr kumimoji="1" lang="ja-JP" altLang="en-US" dirty="0"/>
                        <a:t>名</a:t>
                      </a:r>
                    </a:p>
                  </a:txBody>
                  <a:tcPr/>
                </a:tc>
                <a:extLst>
                  <a:ext uri="{0D108BD9-81ED-4DB2-BD59-A6C34878D82A}">
                    <a16:rowId xmlns:a16="http://schemas.microsoft.com/office/drawing/2014/main" val="10006"/>
                  </a:ext>
                </a:extLst>
              </a:tr>
              <a:tr h="482872">
                <a:tc>
                  <a:txBody>
                    <a:bodyPr/>
                    <a:lstStyle/>
                    <a:p>
                      <a:r>
                        <a:rPr kumimoji="1" lang="en-US" altLang="ja-JP" dirty="0"/>
                        <a:t>7</a:t>
                      </a:r>
                      <a:endParaRPr kumimoji="1" lang="ja-JP" altLang="en-US" dirty="0"/>
                    </a:p>
                  </a:txBody>
                  <a:tcPr/>
                </a:tc>
                <a:tc>
                  <a:txBody>
                    <a:bodyPr/>
                    <a:lstStyle/>
                    <a:p>
                      <a:r>
                        <a:rPr kumimoji="1" lang="ja-JP" altLang="en-US" dirty="0"/>
                        <a:t>産業洗浄技能士</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10007"/>
                  </a:ext>
                </a:extLst>
              </a:tr>
              <a:tr h="482872">
                <a:tc>
                  <a:txBody>
                    <a:bodyPr/>
                    <a:lstStyle/>
                    <a:p>
                      <a:r>
                        <a:rPr kumimoji="1" lang="en-US" altLang="ja-JP" dirty="0"/>
                        <a:t>8</a:t>
                      </a:r>
                      <a:endParaRPr kumimoji="1" lang="ja-JP" altLang="en-US" dirty="0"/>
                    </a:p>
                  </a:txBody>
                  <a:tcPr/>
                </a:tc>
                <a:tc>
                  <a:txBody>
                    <a:bodyPr/>
                    <a:lstStyle/>
                    <a:p>
                      <a:r>
                        <a:rPr kumimoji="1" lang="ja-JP" altLang="en-US" dirty="0"/>
                        <a:t>貯水槽清掃作業監督者</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10008"/>
                  </a:ext>
                </a:extLst>
              </a:tr>
              <a:tr h="482872">
                <a:tc>
                  <a:txBody>
                    <a:bodyPr/>
                    <a:lstStyle/>
                    <a:p>
                      <a:r>
                        <a:rPr kumimoji="1" lang="en-US" altLang="ja-JP" dirty="0"/>
                        <a:t>9</a:t>
                      </a:r>
                      <a:endParaRPr kumimoji="1" lang="ja-JP" altLang="en-US" dirty="0"/>
                    </a:p>
                  </a:txBody>
                  <a:tcPr/>
                </a:tc>
                <a:tc>
                  <a:txBody>
                    <a:bodyPr/>
                    <a:lstStyle/>
                    <a:p>
                      <a:r>
                        <a:rPr kumimoji="1" lang="ja-JP" altLang="en-US" dirty="0"/>
                        <a:t>第二種電気工事士</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10009"/>
                  </a:ext>
                </a:extLst>
              </a:tr>
              <a:tr h="482872">
                <a:tc>
                  <a:txBody>
                    <a:bodyPr/>
                    <a:lstStyle/>
                    <a:p>
                      <a:r>
                        <a:rPr kumimoji="1" lang="en-US" altLang="ja-JP" dirty="0"/>
                        <a:t>10</a:t>
                      </a:r>
                      <a:endParaRPr kumimoji="1" lang="ja-JP" altLang="en-US" dirty="0"/>
                    </a:p>
                  </a:txBody>
                  <a:tcPr/>
                </a:tc>
                <a:tc>
                  <a:txBody>
                    <a:bodyPr/>
                    <a:lstStyle/>
                    <a:p>
                      <a:r>
                        <a:rPr kumimoji="1" lang="ja-JP" altLang="en-US" dirty="0"/>
                        <a:t>危険物取扱者　甲種</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10010"/>
                  </a:ext>
                </a:extLst>
              </a:tr>
              <a:tr h="482872">
                <a:tc>
                  <a:txBody>
                    <a:bodyPr/>
                    <a:lstStyle/>
                    <a:p>
                      <a:r>
                        <a:rPr kumimoji="1" lang="en-US" altLang="ja-JP" dirty="0"/>
                        <a:t>11</a:t>
                      </a:r>
                      <a:endParaRPr kumimoji="1" lang="ja-JP" altLang="en-US" dirty="0"/>
                    </a:p>
                  </a:txBody>
                  <a:tcPr/>
                </a:tc>
                <a:tc>
                  <a:txBody>
                    <a:bodyPr/>
                    <a:lstStyle/>
                    <a:p>
                      <a:r>
                        <a:rPr kumimoji="1" lang="ja-JP" altLang="en-US" dirty="0"/>
                        <a:t>小型移動式クレーン運転</a:t>
                      </a:r>
                    </a:p>
                  </a:txBody>
                  <a:tcPr/>
                </a:tc>
                <a:tc>
                  <a:txBody>
                    <a:bodyPr/>
                    <a:lstStyle/>
                    <a:p>
                      <a:r>
                        <a:rPr kumimoji="1" lang="en-US" altLang="ja-JP" dirty="0"/>
                        <a:t>4</a:t>
                      </a:r>
                      <a:r>
                        <a:rPr kumimoji="1" lang="ja-JP" altLang="en-US" dirty="0"/>
                        <a:t>名</a:t>
                      </a:r>
                    </a:p>
                  </a:txBody>
                  <a:tcPr/>
                </a:tc>
                <a:extLst>
                  <a:ext uri="{0D108BD9-81ED-4DB2-BD59-A6C34878D82A}">
                    <a16:rowId xmlns:a16="http://schemas.microsoft.com/office/drawing/2014/main" val="10011"/>
                  </a:ext>
                </a:extLst>
              </a:tr>
              <a:tr h="482872">
                <a:tc>
                  <a:txBody>
                    <a:bodyPr/>
                    <a:lstStyle/>
                    <a:p>
                      <a:r>
                        <a:rPr kumimoji="1" lang="en-US" altLang="ja-JP" dirty="0"/>
                        <a:t>12</a:t>
                      </a:r>
                      <a:endParaRPr kumimoji="1" lang="ja-JP" altLang="en-US" dirty="0"/>
                    </a:p>
                  </a:txBody>
                  <a:tcPr/>
                </a:tc>
                <a:tc>
                  <a:txBody>
                    <a:bodyPr/>
                    <a:lstStyle/>
                    <a:p>
                      <a:r>
                        <a:rPr kumimoji="1" lang="ja-JP" altLang="en-US" dirty="0"/>
                        <a:t>下水道第</a:t>
                      </a:r>
                      <a:r>
                        <a:rPr kumimoji="1" lang="en-US" altLang="ja-JP" dirty="0"/>
                        <a:t>3</a:t>
                      </a:r>
                      <a:r>
                        <a:rPr kumimoji="1" lang="ja-JP" altLang="en-US" dirty="0"/>
                        <a:t>種技術検定</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3922796629"/>
                  </a:ext>
                </a:extLst>
              </a:tr>
              <a:tr h="482872">
                <a:tc>
                  <a:txBody>
                    <a:bodyPr/>
                    <a:lstStyle/>
                    <a:p>
                      <a:r>
                        <a:rPr kumimoji="1" lang="en-US" altLang="ja-JP" dirty="0"/>
                        <a:t>13</a:t>
                      </a:r>
                      <a:endParaRPr kumimoji="1" lang="ja-JP" altLang="en-US" dirty="0"/>
                    </a:p>
                  </a:txBody>
                  <a:tcPr/>
                </a:tc>
                <a:tc>
                  <a:txBody>
                    <a:bodyPr/>
                    <a:lstStyle/>
                    <a:p>
                      <a:r>
                        <a:rPr kumimoji="1" lang="ja-JP" altLang="en-US" dirty="0"/>
                        <a:t>給水装置工事主任技術者</a:t>
                      </a:r>
                    </a:p>
                  </a:txBody>
                  <a:tcPr/>
                </a:tc>
                <a:tc>
                  <a:txBody>
                    <a:bodyPr/>
                    <a:lstStyle/>
                    <a:p>
                      <a:r>
                        <a:rPr kumimoji="1" lang="en-US" altLang="ja-JP" dirty="0"/>
                        <a:t>2</a:t>
                      </a:r>
                      <a:r>
                        <a:rPr kumimoji="1" lang="ja-JP" altLang="en-US" dirty="0"/>
                        <a:t>名</a:t>
                      </a:r>
                    </a:p>
                  </a:txBody>
                  <a:tcPr/>
                </a:tc>
                <a:extLst>
                  <a:ext uri="{0D108BD9-81ED-4DB2-BD59-A6C34878D82A}">
                    <a16:rowId xmlns:a16="http://schemas.microsoft.com/office/drawing/2014/main" val="567814303"/>
                  </a:ext>
                </a:extLst>
              </a:tr>
              <a:tr h="482872">
                <a:tc>
                  <a:txBody>
                    <a:bodyPr/>
                    <a:lstStyle/>
                    <a:p>
                      <a:r>
                        <a:rPr kumimoji="1" lang="en-US" altLang="ja-JP" dirty="0"/>
                        <a:t>14</a:t>
                      </a:r>
                      <a:endParaRPr kumimoji="1" lang="ja-JP" altLang="en-US" dirty="0"/>
                    </a:p>
                  </a:txBody>
                  <a:tcPr/>
                </a:tc>
                <a:tc>
                  <a:txBody>
                    <a:bodyPr/>
                    <a:lstStyle/>
                    <a:p>
                      <a:r>
                        <a:rPr kumimoji="1" lang="ja-JP" altLang="en-US" dirty="0"/>
                        <a:t>石綿取扱作業従事者</a:t>
                      </a:r>
                    </a:p>
                  </a:txBody>
                  <a:tcPr/>
                </a:tc>
                <a:tc>
                  <a:txBody>
                    <a:bodyPr/>
                    <a:lstStyle/>
                    <a:p>
                      <a:r>
                        <a:rPr kumimoji="1" lang="en-US" altLang="ja-JP" dirty="0"/>
                        <a:t>1</a:t>
                      </a:r>
                      <a:r>
                        <a:rPr kumimoji="1" lang="ja-JP" altLang="en-US" dirty="0"/>
                        <a:t>名</a:t>
                      </a:r>
                    </a:p>
                  </a:txBody>
                  <a:tcPr/>
                </a:tc>
                <a:extLst>
                  <a:ext uri="{0D108BD9-81ED-4DB2-BD59-A6C34878D82A}">
                    <a16:rowId xmlns:a16="http://schemas.microsoft.com/office/drawing/2014/main" val="2925521563"/>
                  </a:ext>
                </a:extLst>
              </a:tr>
            </a:tbl>
          </a:graphicData>
        </a:graphic>
      </p:graphicFrame>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6</a:t>
            </a:fld>
            <a:endParaRPr kumimoji="1" lang="ja-JP"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514350" y="179512"/>
            <a:ext cx="5829300" cy="8568952"/>
          </a:xfrm>
        </p:spPr>
        <p:txBody>
          <a:bodyPr>
            <a:normAutofit/>
          </a:bodyPr>
          <a:lstStyle/>
          <a:p>
            <a:pPr algn="l"/>
            <a:r>
              <a:rPr lang="en-US" altLang="ja-JP" dirty="0">
                <a:latin typeface="+mj-ea"/>
              </a:rPr>
              <a:t>2  </a:t>
            </a:r>
            <a:r>
              <a:rPr lang="ja-JP" altLang="ja-JP" dirty="0">
                <a:latin typeface="+mj-ea"/>
              </a:rPr>
              <a:t>環境方針</a:t>
            </a:r>
            <a:br>
              <a:rPr lang="ja-JP" altLang="ja-JP" sz="1200" dirty="0"/>
            </a:br>
            <a:r>
              <a:rPr lang="en-US" altLang="ja-JP" sz="1200" b="1" dirty="0"/>
              <a:t> </a:t>
            </a:r>
            <a:br>
              <a:rPr lang="ja-JP" altLang="ja-JP" sz="1200" dirty="0"/>
            </a:br>
            <a:r>
              <a:rPr lang="en-US" altLang="ja-JP" sz="1200" b="1" dirty="0"/>
              <a:t> </a:t>
            </a:r>
            <a:br>
              <a:rPr lang="ja-JP" altLang="ja-JP" sz="1200" dirty="0"/>
            </a:br>
            <a:r>
              <a:rPr lang="en-US" altLang="ja-JP" sz="1200" b="1" dirty="0"/>
              <a:t> </a:t>
            </a:r>
            <a:br>
              <a:rPr lang="ja-JP" altLang="ja-JP" sz="1200" dirty="0"/>
            </a:br>
            <a:r>
              <a:rPr lang="ja-JP" altLang="ja-JP" sz="1600" b="1" dirty="0"/>
              <a:t>Ⅰ．基本理念</a:t>
            </a:r>
            <a:br>
              <a:rPr lang="en-US" altLang="ja-JP" sz="1600" b="1" dirty="0"/>
            </a:br>
            <a:br>
              <a:rPr lang="ja-JP" altLang="ja-JP" sz="1200" dirty="0"/>
            </a:br>
            <a:r>
              <a:rPr lang="ja-JP" altLang="ja-JP" sz="1200" dirty="0"/>
              <a:t>　株式会社周陽インダストリアは瀬戸内海の美しい自然の中に位置し、この恵まれた自然環境を大切にし、未来の子供たちのために引き継ぎ、廃棄物処理業者として率先して地域の環境保全、さらには地球環境の質的改善が課題であることを強く認識し、企業活動のあらゆる面での環境に対する配慮を行い、環境負荷を低減する企業を目指し環境問題への取り組みを推進し、社員の幸せを通して社会貢献をしてまいります。お客様との緊密な信頼関係を事業の基盤とし、大切な財産とします。</a:t>
            </a:r>
            <a:br>
              <a:rPr lang="ja-JP" altLang="ja-JP" sz="1200" dirty="0"/>
            </a:br>
            <a:br>
              <a:rPr lang="ja-JP" altLang="ja-JP" sz="1200" dirty="0"/>
            </a:br>
            <a:r>
              <a:rPr lang="en-US" altLang="ja-JP" sz="1200" dirty="0"/>
              <a:t> </a:t>
            </a:r>
            <a:br>
              <a:rPr lang="en-US" altLang="ja-JP" sz="1200" dirty="0"/>
            </a:br>
            <a:br>
              <a:rPr lang="ja-JP" altLang="ja-JP" sz="1200" dirty="0"/>
            </a:br>
            <a:r>
              <a:rPr lang="ja-JP" altLang="ja-JP" sz="1600" b="1" dirty="0"/>
              <a:t>Ⅱ．行動指針</a:t>
            </a:r>
            <a:br>
              <a:rPr lang="ja-JP" altLang="ja-JP" sz="1200" dirty="0"/>
            </a:br>
            <a:r>
              <a:rPr lang="en-US" altLang="ja-JP" sz="1200" b="1" dirty="0"/>
              <a:t> </a:t>
            </a:r>
            <a:br>
              <a:rPr lang="ja-JP" altLang="ja-JP" sz="1200" dirty="0"/>
            </a:br>
            <a:r>
              <a:rPr lang="ja-JP" altLang="ja-JP" sz="1200" dirty="0"/>
              <a:t>　１・環境保全活動推進のため、必要な組織を整備します。</a:t>
            </a:r>
            <a:br>
              <a:rPr lang="ja-JP" altLang="ja-JP" sz="1200" dirty="0"/>
            </a:br>
            <a:r>
              <a:rPr lang="en-US" altLang="ja-JP" sz="1200" dirty="0"/>
              <a:t> </a:t>
            </a:r>
            <a:br>
              <a:rPr lang="ja-JP" altLang="ja-JP" sz="1200" dirty="0"/>
            </a:br>
            <a:r>
              <a:rPr lang="ja-JP" altLang="ja-JP" sz="1200" dirty="0"/>
              <a:t>　２・環境関連法規制を遵守し、環境マネジメントを継続的に推進します。</a:t>
            </a:r>
            <a:br>
              <a:rPr lang="ja-JP" altLang="ja-JP" sz="1200" dirty="0"/>
            </a:br>
            <a:r>
              <a:rPr lang="en-US" altLang="ja-JP" sz="1200" dirty="0"/>
              <a:t> </a:t>
            </a:r>
            <a:br>
              <a:rPr lang="ja-JP" altLang="ja-JP" sz="1200" dirty="0"/>
            </a:br>
            <a:r>
              <a:rPr lang="ja-JP" altLang="ja-JP" sz="1200" dirty="0"/>
              <a:t>　３・二酸化炭素排出削減に取り組みます。使用エネルギー（電気・ガソリン・軽油）の</a:t>
            </a:r>
            <a:br>
              <a:rPr lang="ja-JP" altLang="ja-JP" sz="1200" dirty="0"/>
            </a:br>
            <a:r>
              <a:rPr lang="ja-JP" altLang="ja-JP" sz="1200" dirty="0"/>
              <a:t>　　　削減に努め、特に収集運搬車両の効率的な運転に取り組みます。</a:t>
            </a:r>
            <a:br>
              <a:rPr lang="ja-JP" altLang="ja-JP" sz="1200" dirty="0"/>
            </a:br>
            <a:r>
              <a:rPr lang="en-US" altLang="ja-JP" sz="1200" dirty="0"/>
              <a:t> </a:t>
            </a:r>
            <a:br>
              <a:rPr lang="ja-JP" altLang="ja-JP" sz="1200" dirty="0"/>
            </a:br>
            <a:r>
              <a:rPr lang="ja-JP" altLang="ja-JP" sz="1200" dirty="0"/>
              <a:t>　４・廃棄物の３Ｒ（抑制、再使用、再利用）を推進し、削減に努めます。</a:t>
            </a:r>
            <a:br>
              <a:rPr lang="ja-JP" altLang="ja-JP" sz="1200" dirty="0"/>
            </a:br>
            <a:r>
              <a:rPr lang="en-US" altLang="ja-JP" sz="1200" dirty="0"/>
              <a:t> </a:t>
            </a:r>
            <a:br>
              <a:rPr lang="ja-JP" altLang="ja-JP" sz="1200" dirty="0"/>
            </a:br>
            <a:r>
              <a:rPr lang="ja-JP" altLang="ja-JP" sz="1200" dirty="0"/>
              <a:t>　５・水使用量の節水に努め、削減に取り組みます。　　</a:t>
            </a:r>
            <a:br>
              <a:rPr lang="ja-JP" altLang="ja-JP" sz="1200" dirty="0"/>
            </a:br>
            <a:r>
              <a:rPr lang="en-US" altLang="ja-JP" sz="1200" dirty="0"/>
              <a:t> </a:t>
            </a:r>
            <a:br>
              <a:rPr lang="ja-JP" altLang="ja-JP" sz="1200" dirty="0"/>
            </a:br>
            <a:r>
              <a:rPr lang="ja-JP" altLang="ja-JP" sz="1200" dirty="0"/>
              <a:t>　６・グリーン購入を積極的に推進します。</a:t>
            </a:r>
            <a:br>
              <a:rPr lang="ja-JP" altLang="ja-JP" sz="1200" dirty="0"/>
            </a:br>
            <a:r>
              <a:rPr lang="en-US" altLang="ja-JP" sz="1200" dirty="0"/>
              <a:t> </a:t>
            </a:r>
            <a:br>
              <a:rPr lang="ja-JP" altLang="ja-JP" sz="1200" dirty="0"/>
            </a:br>
            <a:r>
              <a:rPr lang="ja-JP" altLang="ja-JP" sz="1200" dirty="0"/>
              <a:t>　７・地域社会とのコミュニケーションを図り、地域のより良い環境作りに貢献します。</a:t>
            </a:r>
            <a:br>
              <a:rPr lang="ja-JP" altLang="ja-JP" sz="1200" dirty="0"/>
            </a:br>
            <a:r>
              <a:rPr lang="en-US" altLang="ja-JP" sz="1200" dirty="0"/>
              <a:t> </a:t>
            </a:r>
            <a:br>
              <a:rPr lang="ja-JP" altLang="ja-JP" sz="1200" dirty="0"/>
            </a:br>
            <a:r>
              <a:rPr lang="en-US" altLang="ja-JP" sz="1200" dirty="0"/>
              <a:t> </a:t>
            </a:r>
            <a:r>
              <a:rPr lang="ja-JP" altLang="en-US" sz="1200" dirty="0"/>
              <a:t> </a:t>
            </a:r>
            <a:r>
              <a:rPr lang="en-US" altLang="ja-JP" sz="1200" dirty="0"/>
              <a:t> </a:t>
            </a:r>
            <a:r>
              <a:rPr lang="ja-JP" altLang="ja-JP" sz="1200" dirty="0"/>
              <a:t>８・この環境方針は社員全員に周知するとともに、社外に公表します。</a:t>
            </a:r>
            <a:br>
              <a:rPr lang="ja-JP" altLang="ja-JP" sz="1200" dirty="0"/>
            </a:br>
            <a:r>
              <a:rPr lang="en-US" altLang="ja-JP" sz="1200" dirty="0"/>
              <a:t> </a:t>
            </a:r>
            <a:br>
              <a:rPr lang="ja-JP" altLang="ja-JP" sz="1200" dirty="0"/>
            </a:br>
            <a:r>
              <a:rPr lang="ja-JP" altLang="ja-JP" sz="1200" dirty="0"/>
              <a:t>　　　　　　　　　　　　　　</a:t>
            </a:r>
            <a:br>
              <a:rPr lang="ja-JP" altLang="ja-JP" sz="1200" dirty="0"/>
            </a:br>
            <a:r>
              <a:rPr lang="ja-JP" altLang="ja-JP" sz="1200" dirty="0"/>
              <a:t>　　　　　　　　　　　　　　　　　　　　　　　　　　　　　　</a:t>
            </a:r>
            <a:r>
              <a:rPr lang="ja-JP" altLang="en-US" sz="1200" dirty="0"/>
              <a:t>　　　　　　　　</a:t>
            </a:r>
            <a:r>
              <a:rPr lang="ja-JP" altLang="en-US" sz="1200" b="1" dirty="0"/>
              <a:t>平成</a:t>
            </a:r>
            <a:r>
              <a:rPr lang="en-US" altLang="ja-JP" sz="1200" b="1" dirty="0"/>
              <a:t>28</a:t>
            </a:r>
            <a:r>
              <a:rPr lang="ja-JP" altLang="ja-JP" sz="1200" b="1" dirty="0"/>
              <a:t>年</a:t>
            </a:r>
            <a:r>
              <a:rPr lang="en-US" altLang="ja-JP" sz="1200" b="1" dirty="0"/>
              <a:t>12</a:t>
            </a:r>
            <a:r>
              <a:rPr lang="ja-JP" altLang="ja-JP" sz="1200" b="1" dirty="0"/>
              <a:t>月</a:t>
            </a:r>
            <a:r>
              <a:rPr lang="en-US" altLang="ja-JP" sz="1200" b="1" dirty="0"/>
              <a:t>1</a:t>
            </a:r>
            <a:r>
              <a:rPr lang="ja-JP" altLang="ja-JP" sz="1200" b="1" dirty="0"/>
              <a:t>日</a:t>
            </a:r>
            <a:r>
              <a:rPr lang="ja-JP" altLang="en-US" sz="1200" b="1" dirty="0"/>
              <a:t>改訂</a:t>
            </a:r>
            <a:br>
              <a:rPr lang="ja-JP" altLang="ja-JP" sz="1200" dirty="0"/>
            </a:br>
            <a:r>
              <a:rPr lang="ja-JP" altLang="ja-JP" sz="1200" b="1" dirty="0"/>
              <a:t>　　　　　　</a:t>
            </a:r>
            <a:br>
              <a:rPr lang="ja-JP" altLang="ja-JP" sz="1200" dirty="0"/>
            </a:br>
            <a:r>
              <a:rPr lang="ja-JP" altLang="ja-JP" sz="1200" b="1" dirty="0"/>
              <a:t>　　　　　　　　　　　　　　　　　　　　　　</a:t>
            </a:r>
            <a:r>
              <a:rPr lang="ja-JP" altLang="en-US" sz="1200" b="1" dirty="0"/>
              <a:t>　　　　　　　　　　　　株式会社　周陽インダストリア</a:t>
            </a:r>
            <a:br>
              <a:rPr lang="ja-JP" altLang="ja-JP" sz="1200" dirty="0"/>
            </a:br>
            <a:r>
              <a:rPr lang="ja-JP" altLang="ja-JP" sz="1200" b="1" dirty="0"/>
              <a:t>　　　　　　　　　　　　　　　　</a:t>
            </a:r>
            <a:r>
              <a:rPr lang="ja-JP" altLang="en-US" sz="1200" b="1" dirty="0"/>
              <a:t>　　　　　</a:t>
            </a:r>
            <a:r>
              <a:rPr lang="ja-JP" altLang="ja-JP" sz="1200" b="1" dirty="0"/>
              <a:t>　</a:t>
            </a:r>
            <a:r>
              <a:rPr lang="ja-JP" altLang="en-US" sz="1200" b="1" dirty="0"/>
              <a:t>　　　　　　　　　　　　　　　　</a:t>
            </a:r>
            <a:r>
              <a:rPr lang="ja-JP" altLang="ja-JP" sz="1200" b="1" dirty="0"/>
              <a:t>代表取締役</a:t>
            </a:r>
            <a:r>
              <a:rPr lang="ja-JP" altLang="en-US" sz="1200" b="1" dirty="0"/>
              <a:t>　　川元　正</a:t>
            </a:r>
            <a:br>
              <a:rPr lang="ja-JP" altLang="ja-JP" sz="1200" dirty="0"/>
            </a:br>
            <a:endParaRPr kumimoji="1" lang="ja-JP" altLang="en-US" sz="1200" dirty="0"/>
          </a:p>
        </p:txBody>
      </p:sp>
      <p:sp>
        <p:nvSpPr>
          <p:cNvPr id="6" name="サブタイトル 5"/>
          <p:cNvSpPr>
            <a:spLocks noGrp="1"/>
          </p:cNvSpPr>
          <p:nvPr>
            <p:ph type="subTitle" idx="1"/>
          </p:nvPr>
        </p:nvSpPr>
        <p:spPr>
          <a:xfrm>
            <a:off x="7389440" y="3059832"/>
            <a:ext cx="1800200" cy="2520280"/>
          </a:xfrm>
        </p:spPr>
        <p:txBody>
          <a:bodyPr>
            <a:normAutofit/>
          </a:bodyPr>
          <a:lstStyle/>
          <a:p>
            <a:r>
              <a:rPr lang="ja-JP" altLang="ja-JP" b="1" dirty="0">
                <a:solidFill>
                  <a:schemeClr val="tx1"/>
                </a:solidFill>
              </a:rPr>
              <a:t>　</a:t>
            </a:r>
            <a:endParaRPr kumimoji="1" lang="ja-JP" altLang="en-US" dirty="0">
              <a:solidFill>
                <a:schemeClr val="tx1"/>
              </a:solidFill>
            </a:endParaRPr>
          </a:p>
        </p:txBody>
      </p:sp>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7</a:t>
            </a:fld>
            <a:endParaRPr kumimoji="1"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5318348" cy="893448"/>
          </a:xfrm>
        </p:spPr>
        <p:txBody>
          <a:bodyPr>
            <a:normAutofit/>
          </a:bodyPr>
          <a:lstStyle/>
          <a:p>
            <a:pPr algn="l"/>
            <a:r>
              <a:rPr lang="en-US" altLang="ja-JP" sz="3600" dirty="0"/>
              <a:t>3.</a:t>
            </a:r>
            <a:r>
              <a:rPr lang="ja-JP" altLang="en-US" sz="3600" dirty="0"/>
              <a:t>環境目標とその実績</a:t>
            </a:r>
            <a:endParaRPr kumimoji="1" lang="ja-JP" altLang="en-US" sz="3600" dirty="0"/>
          </a:p>
        </p:txBody>
      </p:sp>
      <p:graphicFrame>
        <p:nvGraphicFramePr>
          <p:cNvPr id="3" name="表 2"/>
          <p:cNvGraphicFramePr>
            <a:graphicFrameLocks noGrp="1"/>
          </p:cNvGraphicFramePr>
          <p:nvPr>
            <p:extLst>
              <p:ext uri="{D42A27DB-BD31-4B8C-83A1-F6EECF244321}">
                <p14:modId xmlns:p14="http://schemas.microsoft.com/office/powerpoint/2010/main" val="2918883723"/>
              </p:ext>
            </p:extLst>
          </p:nvPr>
        </p:nvGraphicFramePr>
        <p:xfrm>
          <a:off x="548680" y="1619672"/>
          <a:ext cx="5966420" cy="5929734"/>
        </p:xfrm>
        <a:graphic>
          <a:graphicData uri="http://schemas.openxmlformats.org/drawingml/2006/table">
            <a:tbl>
              <a:tblPr firstRow="1" bandRow="1">
                <a:tableStyleId>{5C22544A-7EE6-4342-B048-85BDC9FD1C3A}</a:tableStyleId>
              </a:tblPr>
              <a:tblGrid>
                <a:gridCol w="1207490">
                  <a:extLst>
                    <a:ext uri="{9D8B030D-6E8A-4147-A177-3AD203B41FA5}">
                      <a16:colId xmlns:a16="http://schemas.microsoft.com/office/drawing/2014/main" val="20000"/>
                    </a:ext>
                  </a:extLst>
                </a:gridCol>
                <a:gridCol w="736726">
                  <a:extLst>
                    <a:ext uri="{9D8B030D-6E8A-4147-A177-3AD203B41FA5}">
                      <a16:colId xmlns:a16="http://schemas.microsoft.com/office/drawing/2014/main" val="20001"/>
                    </a:ext>
                  </a:extLst>
                </a:gridCol>
                <a:gridCol w="754879">
                  <a:extLst>
                    <a:ext uri="{9D8B030D-6E8A-4147-A177-3AD203B41FA5}">
                      <a16:colId xmlns:a16="http://schemas.microsoft.com/office/drawing/2014/main" val="20002"/>
                    </a:ext>
                  </a:extLst>
                </a:gridCol>
                <a:gridCol w="639259">
                  <a:extLst>
                    <a:ext uri="{9D8B030D-6E8A-4147-A177-3AD203B41FA5}">
                      <a16:colId xmlns:a16="http://schemas.microsoft.com/office/drawing/2014/main" val="20003"/>
                    </a:ext>
                  </a:extLst>
                </a:gridCol>
                <a:gridCol w="550078">
                  <a:extLst>
                    <a:ext uri="{9D8B030D-6E8A-4147-A177-3AD203B41FA5}">
                      <a16:colId xmlns:a16="http://schemas.microsoft.com/office/drawing/2014/main" val="20004"/>
                    </a:ext>
                  </a:extLst>
                </a:gridCol>
                <a:gridCol w="1083585">
                  <a:extLst>
                    <a:ext uri="{9D8B030D-6E8A-4147-A177-3AD203B41FA5}">
                      <a16:colId xmlns:a16="http://schemas.microsoft.com/office/drawing/2014/main" val="20005"/>
                    </a:ext>
                  </a:extLst>
                </a:gridCol>
                <a:gridCol w="994403">
                  <a:extLst>
                    <a:ext uri="{9D8B030D-6E8A-4147-A177-3AD203B41FA5}">
                      <a16:colId xmlns:a16="http://schemas.microsoft.com/office/drawing/2014/main" val="20006"/>
                    </a:ext>
                  </a:extLst>
                </a:gridCol>
              </a:tblGrid>
              <a:tr h="875427">
                <a:tc>
                  <a:txBody>
                    <a:bodyPr/>
                    <a:lstStyle/>
                    <a:p>
                      <a:pPr algn="ctr"/>
                      <a:r>
                        <a:rPr kumimoji="1" lang="ja-JP" altLang="en-US" sz="1600" dirty="0">
                          <a:latin typeface="ＭＳ 明朝" pitchFamily="17" charset="-128"/>
                          <a:ea typeface="ＭＳ 明朝" pitchFamily="17" charset="-128"/>
                        </a:rPr>
                        <a:t>環境目標</a:t>
                      </a:r>
                    </a:p>
                  </a:txBody>
                  <a:tcPr anchor="ctr"/>
                </a:tc>
                <a:tc>
                  <a:txBody>
                    <a:bodyPr/>
                    <a:lstStyle/>
                    <a:p>
                      <a:pPr algn="ctr"/>
                      <a:r>
                        <a:rPr kumimoji="1" lang="en-US" altLang="ja-JP" sz="1200" dirty="0">
                          <a:latin typeface="ＭＳ 明朝" pitchFamily="17" charset="-128"/>
                          <a:ea typeface="ＭＳ 明朝" pitchFamily="17" charset="-128"/>
                        </a:rPr>
                        <a:t>H24</a:t>
                      </a:r>
                      <a:r>
                        <a:rPr kumimoji="1" lang="ja-JP" altLang="en-US" sz="1200" dirty="0">
                          <a:latin typeface="ＭＳ 明朝" pitchFamily="17" charset="-128"/>
                          <a:ea typeface="ＭＳ 明朝" pitchFamily="17" charset="-128"/>
                        </a:rPr>
                        <a:t>年度（基準年度）</a:t>
                      </a:r>
                    </a:p>
                  </a:txBody>
                  <a:tcPr anchor="ctr"/>
                </a:tc>
                <a:tc gridSpan="3">
                  <a:txBody>
                    <a:bodyPr/>
                    <a:lstStyle/>
                    <a:p>
                      <a:pPr algn="ctr"/>
                      <a:r>
                        <a:rPr kumimoji="1" lang="en-US" altLang="ja-JP" sz="1600" dirty="0">
                          <a:latin typeface="ＭＳ 明朝" pitchFamily="17" charset="-128"/>
                          <a:ea typeface="ＭＳ 明朝" pitchFamily="17" charset="-128"/>
                        </a:rPr>
                        <a:t>R4</a:t>
                      </a:r>
                      <a:r>
                        <a:rPr kumimoji="1" lang="ja-JP" altLang="en-US" sz="1600" dirty="0">
                          <a:latin typeface="ＭＳ 明朝" pitchFamily="17" charset="-128"/>
                          <a:ea typeface="ＭＳ 明朝" pitchFamily="17" charset="-128"/>
                        </a:rPr>
                        <a:t>年度</a:t>
                      </a:r>
                    </a:p>
                  </a:txBody>
                  <a:tcPr anchor="ctr"/>
                </a:tc>
                <a:tc hMerge="1">
                  <a:txBody>
                    <a:bodyPr/>
                    <a:lstStyle/>
                    <a:p>
                      <a:endParaRPr kumimoji="1" lang="ja-JP" altLang="en-US" sz="1200" dirty="0"/>
                    </a:p>
                  </a:txBody>
                  <a:tcPr anchor="ctr"/>
                </a:tc>
                <a:tc hMerge="1">
                  <a:txBody>
                    <a:bodyPr/>
                    <a:lstStyle/>
                    <a:p>
                      <a:endParaRPr kumimoji="1" lang="ja-JP" altLang="en-US" sz="1200" dirty="0"/>
                    </a:p>
                  </a:txBody>
                  <a:tcPr anchor="ctr"/>
                </a:tc>
                <a:tc>
                  <a:txBody>
                    <a:bodyPr/>
                    <a:lstStyle/>
                    <a:p>
                      <a:pPr algn="ctr"/>
                      <a:r>
                        <a:rPr kumimoji="1" lang="en-US" altLang="ja-JP" sz="1600" dirty="0">
                          <a:latin typeface="ＭＳ 明朝" pitchFamily="17" charset="-128"/>
                          <a:ea typeface="ＭＳ 明朝" pitchFamily="17" charset="-128"/>
                        </a:rPr>
                        <a:t>R5</a:t>
                      </a:r>
                      <a:r>
                        <a:rPr kumimoji="1" lang="ja-JP" altLang="en-US" sz="1600" dirty="0">
                          <a:latin typeface="ＭＳ 明朝" pitchFamily="17" charset="-128"/>
                          <a:ea typeface="ＭＳ 明朝" pitchFamily="17" charset="-128"/>
                        </a:rPr>
                        <a:t>年度</a:t>
                      </a:r>
                      <a:endParaRPr kumimoji="1" lang="en-US" altLang="ja-JP" sz="1600" dirty="0">
                        <a:latin typeface="ＭＳ 明朝" pitchFamily="17" charset="-128"/>
                        <a:ea typeface="ＭＳ 明朝" pitchFamily="17" charset="-128"/>
                      </a:endParaRPr>
                    </a:p>
                    <a:p>
                      <a:pPr algn="ctr"/>
                      <a:r>
                        <a:rPr kumimoji="1" lang="ja-JP" altLang="en-US" sz="1600" dirty="0">
                          <a:latin typeface="ＭＳ 明朝" pitchFamily="17" charset="-128"/>
                          <a:ea typeface="ＭＳ 明朝" pitchFamily="17" charset="-128"/>
                        </a:rPr>
                        <a:t>目標</a:t>
                      </a:r>
                    </a:p>
                  </a:txBody>
                  <a:tcPr anchor="ctr"/>
                </a:tc>
                <a:tc>
                  <a:txBody>
                    <a:bodyPr/>
                    <a:lstStyle/>
                    <a:p>
                      <a:pPr algn="ctr"/>
                      <a:endParaRPr kumimoji="1" lang="en-US" altLang="ja-JP" sz="1200" dirty="0">
                        <a:latin typeface="ＭＳ 明朝" pitchFamily="17" charset="-128"/>
                        <a:ea typeface="ＭＳ 明朝" pitchFamily="17" charset="-128"/>
                      </a:endParaRPr>
                    </a:p>
                    <a:p>
                      <a:pPr algn="ctr"/>
                      <a:r>
                        <a:rPr kumimoji="1" lang="en-US" altLang="ja-JP" sz="1600" dirty="0">
                          <a:latin typeface="ＭＳ 明朝" pitchFamily="17" charset="-128"/>
                          <a:ea typeface="ＭＳ 明朝" pitchFamily="17" charset="-128"/>
                        </a:rPr>
                        <a:t>R6</a:t>
                      </a:r>
                      <a:r>
                        <a:rPr kumimoji="1" lang="ja-JP" altLang="en-US" sz="1600" dirty="0">
                          <a:latin typeface="ＭＳ 明朝" pitchFamily="17" charset="-128"/>
                          <a:ea typeface="ＭＳ 明朝" pitchFamily="17" charset="-128"/>
                        </a:rPr>
                        <a:t>年度目標</a:t>
                      </a:r>
                    </a:p>
                    <a:p>
                      <a:pPr algn="ctr"/>
                      <a:endParaRPr kumimoji="1" lang="ja-JP" altLang="en-US" sz="1200" dirty="0">
                        <a:latin typeface="ＭＳ 明朝" pitchFamily="17" charset="-128"/>
                        <a:ea typeface="ＭＳ 明朝" pitchFamily="17" charset="-128"/>
                      </a:endParaRPr>
                    </a:p>
                  </a:txBody>
                  <a:tcPr anchor="ctr"/>
                </a:tc>
                <a:extLst>
                  <a:ext uri="{0D108BD9-81ED-4DB2-BD59-A6C34878D82A}">
                    <a16:rowId xmlns:a16="http://schemas.microsoft.com/office/drawing/2014/main" val="10000"/>
                  </a:ext>
                </a:extLst>
              </a:tr>
              <a:tr h="338875">
                <a:tc>
                  <a:txBody>
                    <a:bodyPr/>
                    <a:lstStyle/>
                    <a:p>
                      <a:endParaRPr kumimoji="1" lang="ja-JP" altLang="en-US" sz="1200" dirty="0"/>
                    </a:p>
                  </a:txBody>
                  <a:tcPr anchor="ctr"/>
                </a:tc>
                <a:tc>
                  <a:txBody>
                    <a:bodyPr/>
                    <a:lstStyle/>
                    <a:p>
                      <a:endParaRPr kumimoji="1" lang="ja-JP" altLang="en-US" dirty="0"/>
                    </a:p>
                  </a:txBody>
                  <a:tcPr anchor="ctr"/>
                </a:tc>
                <a:tc>
                  <a:txBody>
                    <a:bodyPr/>
                    <a:lstStyle/>
                    <a:p>
                      <a:pPr algn="ctr"/>
                      <a:r>
                        <a:rPr kumimoji="1" lang="ja-JP" altLang="en-US" sz="1200" dirty="0"/>
                        <a:t>目標</a:t>
                      </a:r>
                    </a:p>
                  </a:txBody>
                  <a:tcPr anchor="ctr"/>
                </a:tc>
                <a:tc>
                  <a:txBody>
                    <a:bodyPr/>
                    <a:lstStyle/>
                    <a:p>
                      <a:pPr algn="ctr"/>
                      <a:r>
                        <a:rPr kumimoji="1" lang="ja-JP" altLang="en-US" sz="1200" dirty="0"/>
                        <a:t>実績</a:t>
                      </a:r>
                    </a:p>
                  </a:txBody>
                  <a:tcPr anchor="ctr"/>
                </a:tc>
                <a:tc>
                  <a:txBody>
                    <a:bodyPr/>
                    <a:lstStyle/>
                    <a:p>
                      <a:pPr algn="ctr"/>
                      <a:r>
                        <a:rPr kumimoji="1" lang="ja-JP" altLang="en-US" sz="1200" dirty="0"/>
                        <a:t>判定</a:t>
                      </a:r>
                    </a:p>
                  </a:txBody>
                  <a:tcPr anchor="ctr"/>
                </a:tc>
                <a:tc>
                  <a:txBody>
                    <a:bodyPr/>
                    <a:lstStyle/>
                    <a:p>
                      <a:endParaRPr kumimoji="1" lang="ja-JP" altLang="en-US" sz="1200" dirty="0"/>
                    </a:p>
                  </a:txBody>
                  <a:tcPr anchor="ctr"/>
                </a:tc>
                <a:tc>
                  <a:txBody>
                    <a:bodyPr/>
                    <a:lstStyle/>
                    <a:p>
                      <a:endParaRPr kumimoji="1" lang="ja-JP" altLang="en-US" sz="1200" dirty="0"/>
                    </a:p>
                  </a:txBody>
                  <a:tcPr anchor="ctr"/>
                </a:tc>
                <a:extLst>
                  <a:ext uri="{0D108BD9-81ED-4DB2-BD59-A6C34878D82A}">
                    <a16:rowId xmlns:a16="http://schemas.microsoft.com/office/drawing/2014/main" val="10001"/>
                  </a:ext>
                </a:extLst>
              </a:tr>
              <a:tr h="657275">
                <a:tc gridSpan="2">
                  <a:txBody>
                    <a:bodyPr/>
                    <a:lstStyle/>
                    <a:p>
                      <a:pPr algn="just">
                        <a:spcAft>
                          <a:spcPts val="0"/>
                        </a:spcAft>
                      </a:pPr>
                      <a:r>
                        <a:rPr kumimoji="1" lang="ja-JP" altLang="ja-JP" sz="900" kern="100" dirty="0">
                          <a:solidFill>
                            <a:srgbClr val="000000"/>
                          </a:solidFill>
                          <a:latin typeface="+mj-ea"/>
                          <a:ea typeface="+mn-ea"/>
                          <a:cs typeface="Times New Roman"/>
                        </a:rPr>
                        <a:t>二酸化炭素総排出量</a:t>
                      </a:r>
                      <a:r>
                        <a:rPr kumimoji="1" lang="en-US" altLang="ja-JP" sz="900" kern="100" dirty="0">
                          <a:solidFill>
                            <a:srgbClr val="000000"/>
                          </a:solidFill>
                          <a:latin typeface="+mj-ea"/>
                          <a:ea typeface="+mn-ea"/>
                          <a:cs typeface="Times New Roman"/>
                        </a:rPr>
                        <a:t>       40,935</a:t>
                      </a:r>
                      <a:endParaRPr lang="en-US" altLang="ja-JP" sz="900" kern="100" dirty="0">
                        <a:solidFill>
                          <a:srgbClr val="000000"/>
                        </a:solidFill>
                        <a:latin typeface="+mj-ea"/>
                        <a:ea typeface="+mj-ea"/>
                        <a:cs typeface="Times New Roman"/>
                      </a:endParaRPr>
                    </a:p>
                    <a:p>
                      <a:pPr algn="just">
                        <a:spcAft>
                          <a:spcPts val="0"/>
                        </a:spcAft>
                      </a:pPr>
                      <a:endParaRPr lang="en-US" altLang="ja-JP" sz="900" kern="100" dirty="0">
                        <a:solidFill>
                          <a:srgbClr val="000000"/>
                        </a:solidFill>
                        <a:latin typeface="+mj-ea"/>
                        <a:ea typeface="+mj-ea"/>
                        <a:cs typeface="Times New Roman"/>
                      </a:endParaRPr>
                    </a:p>
                    <a:p>
                      <a:pPr algn="just">
                        <a:spcAft>
                          <a:spcPts val="0"/>
                        </a:spcAft>
                      </a:pPr>
                      <a:r>
                        <a:rPr lang="ja-JP" sz="900" kern="100" dirty="0">
                          <a:solidFill>
                            <a:srgbClr val="000000"/>
                          </a:solidFill>
                          <a:latin typeface="+mj-ea"/>
                          <a:ea typeface="+mj-ea"/>
                          <a:cs typeface="Times New Roman"/>
                        </a:rPr>
                        <a:t>二酸化炭素総排出量</a:t>
                      </a:r>
                      <a:r>
                        <a:rPr lang="en-US" altLang="ja-JP" sz="900" kern="100" dirty="0">
                          <a:solidFill>
                            <a:srgbClr val="000000"/>
                          </a:solidFill>
                          <a:latin typeface="+mj-ea"/>
                          <a:ea typeface="+mj-ea"/>
                          <a:cs typeface="Times New Roman"/>
                        </a:rPr>
                        <a:t> </a:t>
                      </a:r>
                      <a:r>
                        <a:rPr lang="ja-JP" altLang="en-US" sz="900" kern="100" dirty="0">
                          <a:solidFill>
                            <a:srgbClr val="000000"/>
                          </a:solidFill>
                          <a:latin typeface="+mj-ea"/>
                          <a:ea typeface="+mj-ea"/>
                          <a:cs typeface="Times New Roman"/>
                        </a:rPr>
                        <a:t>　</a:t>
                      </a:r>
                      <a:r>
                        <a:rPr lang="ja-JP" altLang="en-US" sz="900" b="1" kern="100" dirty="0">
                          <a:solidFill>
                            <a:srgbClr val="000000"/>
                          </a:solidFill>
                          <a:latin typeface="+mj-ea"/>
                          <a:ea typeface="+mj-ea"/>
                          <a:cs typeface="Times New Roman"/>
                        </a:rPr>
                        <a:t>    </a:t>
                      </a:r>
                      <a:r>
                        <a:rPr lang="en-US" altLang="ja-JP" sz="900" b="1" kern="100" dirty="0">
                          <a:solidFill>
                            <a:srgbClr val="000000"/>
                          </a:solidFill>
                          <a:latin typeface="+mj-ea"/>
                          <a:ea typeface="+mj-ea"/>
                          <a:cs typeface="Times New Roman"/>
                        </a:rPr>
                        <a:t>  525</a:t>
                      </a:r>
                      <a:endParaRPr lang="en-US" altLang="ja-JP" sz="1100" b="1" kern="100" dirty="0">
                        <a:solidFill>
                          <a:srgbClr val="000000"/>
                        </a:solidFill>
                        <a:latin typeface="+mj-ea"/>
                        <a:ea typeface="+mj-ea"/>
                        <a:cs typeface="Times New Roman"/>
                      </a:endParaRPr>
                    </a:p>
                    <a:p>
                      <a:pPr algn="just">
                        <a:spcAft>
                          <a:spcPts val="0"/>
                        </a:spcAft>
                      </a:pPr>
                      <a:r>
                        <a:rPr lang="en-US" altLang="ja-JP" sz="900" kern="100" dirty="0">
                          <a:solidFill>
                            <a:srgbClr val="000000"/>
                          </a:solidFill>
                          <a:latin typeface="+mj-ea"/>
                          <a:ea typeface="+mj-ea"/>
                          <a:cs typeface="Times New Roman"/>
                        </a:rPr>
                        <a:t>   kg-CO2/</a:t>
                      </a:r>
                      <a:r>
                        <a:rPr lang="ja-JP" altLang="en-US" sz="900" kern="100" dirty="0">
                          <a:solidFill>
                            <a:srgbClr val="000000"/>
                          </a:solidFill>
                          <a:latin typeface="+mj-ea"/>
                          <a:ea typeface="+mj-ea"/>
                          <a:cs typeface="Times New Roman"/>
                        </a:rPr>
                        <a:t>百万円　          　</a:t>
                      </a:r>
                      <a:endParaRPr lang="ja-JP" sz="900" kern="100" dirty="0">
                        <a:latin typeface="+mj-ea"/>
                        <a:ea typeface="+mj-ea"/>
                        <a:cs typeface="Times New Roman"/>
                      </a:endParaRPr>
                    </a:p>
                  </a:txBody>
                  <a:tcPr marL="62865" marR="62865" marT="0" marB="0" anchor="ctr"/>
                </a:tc>
                <a:tc hMerge="1">
                  <a:txBody>
                    <a:bodyPr/>
                    <a:lstStyle/>
                    <a:p>
                      <a:endParaRPr kumimoji="1" lang="ja-JP" altLang="en-US"/>
                    </a:p>
                  </a:txBody>
                  <a:tcPr/>
                </a:tc>
                <a:tc>
                  <a:txBody>
                    <a:bodyPr/>
                    <a:lstStyle/>
                    <a:p>
                      <a:pPr algn="ctr"/>
                      <a:r>
                        <a:rPr lang="ja-JP" altLang="en-US" sz="1050" dirty="0">
                          <a:latin typeface="+mj-ea"/>
                          <a:ea typeface="+mj-ea"/>
                        </a:rPr>
                        <a:t>ー</a:t>
                      </a:r>
                      <a:endParaRPr lang="en-US" altLang="ja-JP" sz="1050" dirty="0">
                        <a:latin typeface="+mj-ea"/>
                        <a:ea typeface="+mj-ea"/>
                      </a:endParaRPr>
                    </a:p>
                    <a:p>
                      <a:pPr algn="ctr"/>
                      <a:endParaRPr lang="en-US" altLang="ja-JP" sz="1050" dirty="0">
                        <a:latin typeface="+mj-ea"/>
                        <a:ea typeface="+mj-ea"/>
                      </a:endParaRPr>
                    </a:p>
                    <a:p>
                      <a:pPr algn="ctr"/>
                      <a:r>
                        <a:rPr lang="en-US" altLang="ja-JP" sz="1050" dirty="0">
                          <a:latin typeface="+mj-ea"/>
                          <a:ea typeface="+mj-ea"/>
                        </a:rPr>
                        <a:t>389.82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dk1"/>
                          </a:solidFill>
                          <a:latin typeface="+mj-ea"/>
                          <a:ea typeface="+mn-ea"/>
                          <a:cs typeface="+mn-cs"/>
                        </a:rPr>
                        <a:t>（</a:t>
                      </a:r>
                      <a:r>
                        <a:rPr kumimoji="1" lang="en-US" altLang="ja-JP" sz="1050" kern="1200" dirty="0">
                          <a:solidFill>
                            <a:schemeClr val="dk1"/>
                          </a:solidFill>
                          <a:latin typeface="+mj-ea"/>
                          <a:ea typeface="+mn-ea"/>
                          <a:cs typeface="+mn-cs"/>
                        </a:rPr>
                        <a:t>1</a:t>
                      </a:r>
                      <a:r>
                        <a:rPr kumimoji="1" lang="ja-JP" altLang="en-US" sz="1050" kern="1200" dirty="0">
                          <a:solidFill>
                            <a:schemeClr val="dk1"/>
                          </a:solidFill>
                          <a:latin typeface="+mj-ea"/>
                          <a:ea typeface="+mn-ea"/>
                          <a:cs typeface="+mn-cs"/>
                        </a:rPr>
                        <a:t>％減）</a:t>
                      </a:r>
                    </a:p>
                  </a:txBody>
                  <a:tcPr anchor="ctr"/>
                </a:tc>
                <a:tc>
                  <a:txBody>
                    <a:bodyPr/>
                    <a:lstStyle/>
                    <a:p>
                      <a:pPr algn="ctr"/>
                      <a:r>
                        <a:rPr lang="en-US" altLang="ja-JP" sz="1050" dirty="0">
                          <a:latin typeface="+mj-ea"/>
                          <a:ea typeface="+mj-ea"/>
                        </a:rPr>
                        <a:t>58503</a:t>
                      </a:r>
                    </a:p>
                    <a:p>
                      <a:pPr algn="ctr"/>
                      <a:endParaRPr lang="en-US" altLang="ja-JP" sz="1050" dirty="0">
                        <a:latin typeface="+mj-ea"/>
                        <a:ea typeface="+mj-ea"/>
                      </a:endParaRPr>
                    </a:p>
                    <a:p>
                      <a:pPr algn="ctr"/>
                      <a:r>
                        <a:rPr lang="en-US" altLang="ja-JP" sz="1050" dirty="0">
                          <a:latin typeface="+mj-ea"/>
                          <a:ea typeface="+mj-ea"/>
                        </a:rPr>
                        <a:t>361.12</a:t>
                      </a:r>
                      <a:r>
                        <a:rPr kumimoji="1" lang="ja-JP" altLang="en-US" sz="1050" kern="1200" dirty="0">
                          <a:solidFill>
                            <a:schemeClr val="dk1"/>
                          </a:solidFill>
                          <a:latin typeface="+mj-ea"/>
                          <a:ea typeface="+mn-ea"/>
                          <a:cs typeface="+mn-cs"/>
                        </a:rPr>
                        <a:t>（</a:t>
                      </a:r>
                      <a:r>
                        <a:rPr kumimoji="1" lang="en-US" altLang="ja-JP" sz="1050" kern="1200" dirty="0">
                          <a:solidFill>
                            <a:schemeClr val="dk1"/>
                          </a:solidFill>
                          <a:latin typeface="+mj-ea"/>
                          <a:ea typeface="+mn-ea"/>
                          <a:cs typeface="+mn-cs"/>
                        </a:rPr>
                        <a:t>8</a:t>
                      </a:r>
                      <a:r>
                        <a:rPr kumimoji="1" lang="ja-JP" altLang="en-US" sz="1050" kern="1200" dirty="0">
                          <a:solidFill>
                            <a:schemeClr val="dk1"/>
                          </a:solidFill>
                          <a:latin typeface="+mj-ea"/>
                          <a:ea typeface="+mn-ea"/>
                          <a:cs typeface="+mn-cs"/>
                        </a:rPr>
                        <a:t>％減）</a:t>
                      </a:r>
                    </a:p>
                  </a:txBody>
                  <a:tcPr marL="62865" marR="62865" marT="0" marB="0" anchor="ctr"/>
                </a:tc>
                <a:tc>
                  <a:txBody>
                    <a:bodyPr/>
                    <a:lstStyle/>
                    <a:p>
                      <a:pPr algn="ctr"/>
                      <a:r>
                        <a:rPr kumimoji="1" lang="ja-JP" altLang="en-US" sz="1000" dirty="0">
                          <a:latin typeface="+mj-ea"/>
                          <a:ea typeface="+mj-ea"/>
                        </a:rPr>
                        <a:t>ー</a:t>
                      </a:r>
                      <a:endParaRPr kumimoji="1" lang="en-US" altLang="ja-JP" sz="1000" dirty="0">
                        <a:latin typeface="+mj-ea"/>
                        <a:ea typeface="+mj-ea"/>
                      </a:endParaRPr>
                    </a:p>
                    <a:p>
                      <a:pPr algn="ctr"/>
                      <a:endParaRPr kumimoji="1" lang="en-US" altLang="ja-JP" sz="1000" dirty="0">
                        <a:latin typeface="+mj-ea"/>
                        <a:ea typeface="+mj-ea"/>
                      </a:endParaRPr>
                    </a:p>
                    <a:p>
                      <a:pPr algn="ctr"/>
                      <a:r>
                        <a:rPr kumimoji="1" lang="ja-JP" altLang="en-US" sz="1000" dirty="0">
                          <a:latin typeface="+mj-ea"/>
                          <a:ea typeface="+mj-ea"/>
                        </a:rPr>
                        <a:t>○</a:t>
                      </a:r>
                    </a:p>
                  </a:txBody>
                  <a:tcPr anchor="ctr"/>
                </a:tc>
                <a:tc>
                  <a:txBody>
                    <a:bodyPr/>
                    <a:lstStyle/>
                    <a:p>
                      <a:pPr algn="ctr"/>
                      <a:endParaRPr lang="en-US" altLang="ja-JP" sz="1050" dirty="0">
                        <a:latin typeface="+mj-ea"/>
                        <a:ea typeface="+mj-ea"/>
                      </a:endParaRPr>
                    </a:p>
                    <a:p>
                      <a:pPr algn="ctr"/>
                      <a:r>
                        <a:rPr lang="en-US" altLang="ja-JP" sz="1050" dirty="0">
                          <a:latin typeface="+mj-ea"/>
                          <a:ea typeface="+mj-ea"/>
                        </a:rPr>
                        <a:t>357.39</a:t>
                      </a:r>
                    </a:p>
                    <a:p>
                      <a:pPr algn="ctr"/>
                      <a:r>
                        <a:rPr lang="ja-JP" altLang="en-US" sz="1050" dirty="0">
                          <a:latin typeface="+mj-ea"/>
                          <a:ea typeface="+mj-ea"/>
                        </a:rPr>
                        <a:t>（</a:t>
                      </a:r>
                      <a:r>
                        <a:rPr lang="en-US" altLang="ja-JP" sz="1050" dirty="0">
                          <a:latin typeface="+mj-ea"/>
                          <a:ea typeface="+mj-ea"/>
                        </a:rPr>
                        <a:t>1</a:t>
                      </a:r>
                      <a:r>
                        <a:rPr lang="ja-JP" altLang="en-US" sz="1050" dirty="0">
                          <a:latin typeface="+mj-ea"/>
                          <a:ea typeface="+mj-ea"/>
                        </a:rPr>
                        <a:t>％減）</a:t>
                      </a:r>
                    </a:p>
                  </a:txBody>
                  <a:tcPr anchor="ctr"/>
                </a:tc>
                <a:tc>
                  <a:txBody>
                    <a:bodyPr/>
                    <a:lstStyle/>
                    <a:p>
                      <a:pPr algn="ctr"/>
                      <a:endParaRPr lang="en-US" altLang="ja-JP" sz="1050" dirty="0">
                        <a:latin typeface="+mj-ea"/>
                        <a:ea typeface="+mj-ea"/>
                      </a:endParaRPr>
                    </a:p>
                    <a:p>
                      <a:pPr algn="ctr"/>
                      <a:r>
                        <a:rPr lang="en-US" altLang="ja-JP" sz="1050" dirty="0">
                          <a:latin typeface="+mj-ea"/>
                          <a:ea typeface="+mj-ea"/>
                        </a:rPr>
                        <a:t>353.89</a:t>
                      </a:r>
                    </a:p>
                    <a:p>
                      <a:pPr algn="ctr"/>
                      <a:r>
                        <a:rPr lang="ja-JP" altLang="en-US" sz="1050" dirty="0">
                          <a:latin typeface="+mj-ea"/>
                          <a:ea typeface="+mj-ea"/>
                        </a:rPr>
                        <a:t>（</a:t>
                      </a:r>
                      <a:r>
                        <a:rPr lang="en-US" altLang="ja-JP" sz="1050" dirty="0">
                          <a:latin typeface="+mj-ea"/>
                          <a:ea typeface="+mj-ea"/>
                        </a:rPr>
                        <a:t>2</a:t>
                      </a:r>
                      <a:r>
                        <a:rPr lang="ja-JP" altLang="en-US" sz="1050" dirty="0">
                          <a:latin typeface="+mj-ea"/>
                          <a:ea typeface="+mj-ea"/>
                        </a:rPr>
                        <a:t>％減）</a:t>
                      </a:r>
                    </a:p>
                  </a:txBody>
                  <a:tcPr anchor="ctr"/>
                </a:tc>
                <a:extLst>
                  <a:ext uri="{0D108BD9-81ED-4DB2-BD59-A6C34878D82A}">
                    <a16:rowId xmlns:a16="http://schemas.microsoft.com/office/drawing/2014/main" val="10002"/>
                  </a:ext>
                </a:extLst>
              </a:tr>
              <a:tr h="607315">
                <a:tc>
                  <a:txBody>
                    <a:bodyPr/>
                    <a:lstStyle/>
                    <a:p>
                      <a:pPr algn="just">
                        <a:spcAft>
                          <a:spcPts val="0"/>
                        </a:spcAft>
                      </a:pPr>
                      <a:r>
                        <a:rPr lang="ja-JP" sz="900" kern="100" dirty="0">
                          <a:solidFill>
                            <a:srgbClr val="000000"/>
                          </a:solidFill>
                          <a:latin typeface="+mj-ea"/>
                          <a:ea typeface="+mj-ea"/>
                          <a:cs typeface="Times New Roman"/>
                        </a:rPr>
                        <a:t>電力使用量</a:t>
                      </a:r>
                      <a:endParaRPr lang="en-US" altLang="ja-JP" sz="900" kern="100" dirty="0">
                        <a:solidFill>
                          <a:srgbClr val="000000"/>
                        </a:solidFill>
                        <a:latin typeface="+mj-ea"/>
                        <a:ea typeface="+mj-ea"/>
                        <a:cs typeface="Times New Roman"/>
                      </a:endParaRPr>
                    </a:p>
                    <a:p>
                      <a:pPr algn="just">
                        <a:spcAft>
                          <a:spcPts val="0"/>
                        </a:spcAft>
                      </a:pPr>
                      <a:r>
                        <a:rPr lang="ja-JP" altLang="en-US" sz="900" kern="100" dirty="0">
                          <a:solidFill>
                            <a:srgbClr val="000000"/>
                          </a:solidFill>
                          <a:latin typeface="+mj-ea"/>
                          <a:ea typeface="+mj-ea"/>
                          <a:cs typeface="Times New Roman"/>
                        </a:rPr>
                        <a:t>　 </a:t>
                      </a:r>
                      <a:r>
                        <a:rPr lang="en-US" altLang="ja-JP" sz="900" kern="100" dirty="0">
                          <a:solidFill>
                            <a:srgbClr val="000000"/>
                          </a:solidFill>
                          <a:latin typeface="+mj-ea"/>
                          <a:ea typeface="+mj-ea"/>
                          <a:cs typeface="Times New Roman"/>
                        </a:rPr>
                        <a:t>kWh</a:t>
                      </a:r>
                      <a:r>
                        <a:rPr lang="en-US" altLang="ja-JP" sz="800" kern="100" dirty="0">
                          <a:solidFill>
                            <a:srgbClr val="000000"/>
                          </a:solidFill>
                          <a:latin typeface="+mj-ea"/>
                          <a:ea typeface="+mj-ea"/>
                          <a:cs typeface="Times New Roman"/>
                        </a:rPr>
                        <a:t>/</a:t>
                      </a:r>
                      <a:r>
                        <a:rPr lang="ja-JP" altLang="en-US" sz="900" kern="100" dirty="0">
                          <a:solidFill>
                            <a:srgbClr val="000000"/>
                          </a:solidFill>
                          <a:latin typeface="+mj-ea"/>
                          <a:ea typeface="+mj-ea"/>
                          <a:cs typeface="Times New Roman"/>
                        </a:rPr>
                        <a:t>百万円</a:t>
                      </a:r>
                      <a:endParaRPr lang="ja-JP" sz="900" kern="100" dirty="0">
                        <a:latin typeface="+mj-ea"/>
                        <a:ea typeface="+mj-ea"/>
                        <a:cs typeface="Times New Roman"/>
                      </a:endParaRPr>
                    </a:p>
                  </a:txBody>
                  <a:tcPr marL="62865" marR="62865" marT="0" marB="0" anchor="ctr"/>
                </a:tc>
                <a:tc>
                  <a:txBody>
                    <a:bodyPr/>
                    <a:lstStyle/>
                    <a:p>
                      <a:pPr algn="ctr">
                        <a:lnSpc>
                          <a:spcPts val="1400"/>
                        </a:lnSpc>
                        <a:spcAft>
                          <a:spcPts val="0"/>
                        </a:spcAft>
                      </a:pPr>
                      <a:endParaRPr lang="ja-JP" sz="900" kern="100" dirty="0">
                        <a:latin typeface="+mj-ea"/>
                        <a:ea typeface="+mj-ea"/>
                        <a:cs typeface="Times New Roman"/>
                      </a:endParaRPr>
                    </a:p>
                    <a:p>
                      <a:pPr marL="0" marR="0" lvl="0" indent="0" algn="ctr" defTabSz="914400" rtl="0" eaLnBrk="1" fontAlgn="auto" latinLnBrk="0" hangingPunct="1">
                        <a:lnSpc>
                          <a:spcPts val="1400"/>
                        </a:lnSpc>
                        <a:spcBef>
                          <a:spcPts val="0"/>
                        </a:spcBef>
                        <a:spcAft>
                          <a:spcPts val="0"/>
                        </a:spcAft>
                        <a:buClrTx/>
                        <a:buSzTx/>
                        <a:buFontTx/>
                        <a:buNone/>
                        <a:tabLst/>
                        <a:defRPr/>
                      </a:pPr>
                      <a:r>
                        <a:rPr lang="en-US" altLang="ja-JP" sz="900" b="1" kern="100" dirty="0">
                          <a:solidFill>
                            <a:srgbClr val="000000"/>
                          </a:solidFill>
                          <a:latin typeface="Century"/>
                          <a:ea typeface="ＭＳ 明朝"/>
                          <a:cs typeface="Times New Roman"/>
                        </a:rPr>
                        <a:t>90.8</a:t>
                      </a:r>
                      <a:endParaRPr lang="ja-JP" altLang="ja-JP" sz="900" kern="100" dirty="0">
                        <a:latin typeface="Century"/>
                        <a:ea typeface="ＭＳ 明朝"/>
                        <a:cs typeface="Times New Roman"/>
                      </a:endParaRPr>
                    </a:p>
                    <a:p>
                      <a:pPr algn="ctr">
                        <a:lnSpc>
                          <a:spcPts val="1400"/>
                        </a:lnSpc>
                        <a:spcAft>
                          <a:spcPts val="0"/>
                        </a:spcAft>
                      </a:pPr>
                      <a:endParaRPr lang="ja-JP" sz="900" kern="100" dirty="0">
                        <a:latin typeface="+mj-ea"/>
                        <a:ea typeface="+mj-ea"/>
                        <a:cs typeface="Times New Roman"/>
                      </a:endParaRPr>
                    </a:p>
                  </a:txBody>
                  <a:tcPr marL="62865" marR="62865" marT="0" marB="0" anchor="ctr"/>
                </a:tc>
                <a:tc>
                  <a:txBody>
                    <a:bodyPr/>
                    <a:lstStyle/>
                    <a:p>
                      <a:endParaRPr lang="en-US" altLang="ja-JP" sz="1050" dirty="0">
                        <a:latin typeface="ＭＳ 明朝" pitchFamily="17" charset="-128"/>
                        <a:ea typeface="ＭＳ 明朝" pitchFamily="17"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050" dirty="0">
                          <a:latin typeface="ＭＳ 明朝" pitchFamily="17" charset="-128"/>
                          <a:ea typeface="ＭＳ 明朝" pitchFamily="17" charset="-128"/>
                        </a:rPr>
                        <a:t>　</a:t>
                      </a:r>
                      <a:r>
                        <a:rPr lang="en-US" altLang="ja-JP" sz="1050" dirty="0">
                          <a:latin typeface="ＭＳ 明朝" pitchFamily="17" charset="-128"/>
                          <a:ea typeface="ＭＳ 明朝" pitchFamily="17" charset="-128"/>
                        </a:rPr>
                        <a:t>82.9</a:t>
                      </a:r>
                      <a:endParaRPr lang="ja-JP" altLang="en-US" sz="1050" dirty="0">
                        <a:latin typeface="ＭＳ 明朝" pitchFamily="17" charset="-128"/>
                        <a:ea typeface="ＭＳ 明朝" pitchFamily="17" charset="-128"/>
                      </a:endParaRPr>
                    </a:p>
                    <a:p>
                      <a:pPr algn="ctr"/>
                      <a:endParaRPr lang="ja-JP" altLang="en-US" sz="1050" dirty="0">
                        <a:latin typeface="+mj-ea"/>
                        <a:ea typeface="+mj-ea"/>
                      </a:endParaRPr>
                    </a:p>
                  </a:txBody>
                  <a:tcPr anchor="ctr"/>
                </a:tc>
                <a:tc>
                  <a:txBody>
                    <a:bodyPr/>
                    <a:lstStyle/>
                    <a:p>
                      <a:pPr algn="ctr"/>
                      <a:r>
                        <a:rPr lang="en-US" altLang="ja-JP" sz="1050" dirty="0">
                          <a:latin typeface="+mj-ea"/>
                          <a:ea typeface="+mj-ea"/>
                        </a:rPr>
                        <a:t>83.11</a:t>
                      </a:r>
                    </a:p>
                  </a:txBody>
                  <a:tcPr marL="62865" marR="62865" marT="0" marB="0" anchor="ctr"/>
                </a:tc>
                <a:tc>
                  <a:txBody>
                    <a:bodyPr/>
                    <a:lstStyle/>
                    <a:p>
                      <a:pPr algn="ctr"/>
                      <a:r>
                        <a:rPr kumimoji="1" lang="en-US" altLang="ja-JP" sz="1000" dirty="0">
                          <a:latin typeface="+mj-ea"/>
                          <a:ea typeface="+mj-ea"/>
                        </a:rPr>
                        <a:t>×</a:t>
                      </a:r>
                      <a:endParaRPr kumimoji="1" lang="ja-JP" altLang="en-US" sz="1000" dirty="0">
                        <a:latin typeface="+mj-ea"/>
                        <a:ea typeface="+mj-ea"/>
                      </a:endParaRPr>
                    </a:p>
                  </a:txBody>
                  <a:tcPr anchor="ctr"/>
                </a:tc>
                <a:tc>
                  <a:txBody>
                    <a:bodyPr/>
                    <a:lstStyle/>
                    <a:p>
                      <a:r>
                        <a:rPr lang="en-US" altLang="ja-JP" sz="1050" dirty="0"/>
                        <a:t>82.01</a:t>
                      </a:r>
                    </a:p>
                    <a:p>
                      <a:r>
                        <a:rPr lang="ja-JP" altLang="en-US" sz="1050" dirty="0"/>
                        <a:t>（</a:t>
                      </a:r>
                      <a:r>
                        <a:rPr lang="en-US" altLang="ja-JP" sz="1050" dirty="0"/>
                        <a:t>1</a:t>
                      </a:r>
                      <a:r>
                        <a:rPr lang="ja-JP" altLang="en-US" sz="1050" dirty="0"/>
                        <a:t>％減）</a:t>
                      </a:r>
                    </a:p>
                  </a:txBody>
                  <a:tcPr anchor="ctr"/>
                </a:tc>
                <a:tc>
                  <a:txBody>
                    <a:bodyPr/>
                    <a:lstStyle/>
                    <a:p>
                      <a:r>
                        <a:rPr lang="en-US" altLang="ja-JP" sz="1050" dirty="0"/>
                        <a:t>81.24</a:t>
                      </a:r>
                    </a:p>
                    <a:p>
                      <a:r>
                        <a:rPr lang="ja-JP" altLang="en-US" sz="1050" dirty="0"/>
                        <a:t>（</a:t>
                      </a:r>
                      <a:r>
                        <a:rPr lang="en-US" altLang="ja-JP" sz="1050" dirty="0"/>
                        <a:t>2</a:t>
                      </a:r>
                      <a:r>
                        <a:rPr lang="ja-JP" altLang="en-US" sz="1050" dirty="0"/>
                        <a:t>％減）</a:t>
                      </a:r>
                    </a:p>
                  </a:txBody>
                  <a:tcPr anchor="ctr"/>
                </a:tc>
                <a:extLst>
                  <a:ext uri="{0D108BD9-81ED-4DB2-BD59-A6C34878D82A}">
                    <a16:rowId xmlns:a16="http://schemas.microsoft.com/office/drawing/2014/main" val="10003"/>
                  </a:ext>
                </a:extLst>
              </a:tr>
              <a:tr h="493695">
                <a:tc>
                  <a:txBody>
                    <a:bodyPr/>
                    <a:lstStyle/>
                    <a:p>
                      <a:pPr algn="just">
                        <a:spcAft>
                          <a:spcPts val="0"/>
                        </a:spcAft>
                      </a:pPr>
                      <a:r>
                        <a:rPr lang="ja-JP" sz="900" kern="100" dirty="0">
                          <a:solidFill>
                            <a:srgbClr val="000000"/>
                          </a:solidFill>
                          <a:latin typeface="+mj-ea"/>
                          <a:ea typeface="+mj-ea"/>
                          <a:cs typeface="Times New Roman"/>
                        </a:rPr>
                        <a:t>ガソリン使用量</a:t>
                      </a:r>
                      <a:endParaRPr lang="en-US" altLang="ja-JP" sz="900" kern="100" dirty="0">
                        <a:solidFill>
                          <a:srgbClr val="000000"/>
                        </a:solidFill>
                        <a:latin typeface="+mj-ea"/>
                        <a:ea typeface="+mj-ea"/>
                        <a:cs typeface="Times New Roman"/>
                      </a:endParaRPr>
                    </a:p>
                    <a:p>
                      <a:pPr algn="just">
                        <a:spcAft>
                          <a:spcPts val="0"/>
                        </a:spcAft>
                      </a:pPr>
                      <a:r>
                        <a:rPr lang="ja-JP" altLang="en-US" sz="900" kern="100" dirty="0">
                          <a:solidFill>
                            <a:srgbClr val="000000"/>
                          </a:solidFill>
                          <a:latin typeface="+mj-ea"/>
                          <a:ea typeface="+mj-ea"/>
                          <a:cs typeface="Times New Roman"/>
                        </a:rPr>
                        <a:t>　　</a:t>
                      </a:r>
                      <a:r>
                        <a:rPr lang="en-US" altLang="ja-JP" sz="900" kern="100" dirty="0">
                          <a:solidFill>
                            <a:srgbClr val="000000"/>
                          </a:solidFill>
                          <a:latin typeface="+mj-ea"/>
                          <a:ea typeface="+mj-ea"/>
                          <a:cs typeface="Times New Roman"/>
                        </a:rPr>
                        <a:t>ℓ/</a:t>
                      </a:r>
                      <a:r>
                        <a:rPr lang="ja-JP" altLang="en-US" sz="900" kern="100" dirty="0">
                          <a:solidFill>
                            <a:srgbClr val="000000"/>
                          </a:solidFill>
                          <a:latin typeface="+mj-ea"/>
                          <a:ea typeface="+mj-ea"/>
                          <a:cs typeface="Times New Roman"/>
                        </a:rPr>
                        <a:t>百万円</a:t>
                      </a:r>
                      <a:endParaRPr lang="ja-JP" sz="900" kern="100" dirty="0">
                        <a:latin typeface="+mj-ea"/>
                        <a:ea typeface="+mj-ea"/>
                        <a:cs typeface="Times New Roman"/>
                      </a:endParaRPr>
                    </a:p>
                  </a:txBody>
                  <a:tcPr marL="62865" marR="62865" marT="0" marB="0" anchor="ctr"/>
                </a:tc>
                <a:tc>
                  <a:txBody>
                    <a:bodyPr/>
                    <a:lstStyle/>
                    <a:p>
                      <a:pPr algn="ctr">
                        <a:lnSpc>
                          <a:spcPts val="1400"/>
                        </a:lnSpc>
                        <a:spcAft>
                          <a:spcPts val="0"/>
                        </a:spcAft>
                      </a:pPr>
                      <a:r>
                        <a:rPr lang="en-US" altLang="ja-JP" sz="900" b="1" kern="100" dirty="0">
                          <a:solidFill>
                            <a:srgbClr val="000000"/>
                          </a:solidFill>
                          <a:latin typeface="+mj-ea"/>
                          <a:ea typeface="+mj-ea"/>
                          <a:cs typeface="Times New Roman"/>
                        </a:rPr>
                        <a:t>60.37</a:t>
                      </a:r>
                      <a:endParaRPr lang="ja-JP" sz="900" kern="100" dirty="0">
                        <a:latin typeface="+mj-ea"/>
                        <a:ea typeface="+mj-ea"/>
                        <a:cs typeface="Times New Roman"/>
                      </a:endParaRPr>
                    </a:p>
                    <a:p>
                      <a:pPr algn="ctr">
                        <a:lnSpc>
                          <a:spcPts val="1400"/>
                        </a:lnSpc>
                        <a:spcAft>
                          <a:spcPts val="0"/>
                        </a:spcAft>
                      </a:pPr>
                      <a:endParaRPr lang="ja-JP" sz="900" kern="100" dirty="0">
                        <a:latin typeface="+mj-ea"/>
                        <a:ea typeface="+mj-ea"/>
                        <a:cs typeface="Times New Roman"/>
                      </a:endParaRPr>
                    </a:p>
                  </a:txBody>
                  <a:tcPr marL="62865" marR="62865" marT="0" marB="0" anchor="ctr"/>
                </a:tc>
                <a:tc>
                  <a:txBody>
                    <a:bodyPr/>
                    <a:lstStyle/>
                    <a:p>
                      <a:pPr algn="ctr"/>
                      <a:r>
                        <a:rPr lang="en-US" altLang="ja-JP" sz="1050" dirty="0">
                          <a:latin typeface="+mj-ea"/>
                          <a:ea typeface="+mj-ea"/>
                        </a:rPr>
                        <a:t>24.3</a:t>
                      </a:r>
                    </a:p>
                  </a:txBody>
                  <a:tcPr anchor="ctr"/>
                </a:tc>
                <a:tc>
                  <a:txBody>
                    <a:bodyPr/>
                    <a:lstStyle/>
                    <a:p>
                      <a:pPr algn="ctr"/>
                      <a:r>
                        <a:rPr lang="en-US" altLang="ja-JP" sz="1050" dirty="0">
                          <a:latin typeface="+mj-ea"/>
                          <a:ea typeface="+mj-ea"/>
                        </a:rPr>
                        <a:t>20.4</a:t>
                      </a:r>
                      <a:endParaRPr lang="ja-JP" altLang="en-US" sz="1050" dirty="0">
                        <a:latin typeface="+mj-ea"/>
                        <a:ea typeface="+mj-ea"/>
                      </a:endParaRPr>
                    </a:p>
                  </a:txBody>
                  <a:tcPr marL="62865" marR="62865" marT="0" marB="0" anchor="ctr"/>
                </a:tc>
                <a:tc>
                  <a:txBody>
                    <a:bodyPr/>
                    <a:lstStyle/>
                    <a:p>
                      <a:pPr algn="ctr"/>
                      <a:r>
                        <a:rPr kumimoji="1" lang="ja-JP" altLang="en-US" sz="1000" dirty="0">
                          <a:latin typeface="+mj-ea"/>
                          <a:ea typeface="+mj-ea"/>
                        </a:rPr>
                        <a:t>○</a:t>
                      </a:r>
                    </a:p>
                  </a:txBody>
                  <a:tcPr anchor="ctr"/>
                </a:tc>
                <a:tc>
                  <a:txBody>
                    <a:bodyPr/>
                    <a:lstStyle/>
                    <a:p>
                      <a:pPr algn="ctr"/>
                      <a:r>
                        <a:rPr lang="en-US" altLang="ja-JP" sz="1050" dirty="0">
                          <a:latin typeface="+mj-ea"/>
                          <a:ea typeface="+mj-ea"/>
                        </a:rPr>
                        <a:t>56.20</a:t>
                      </a:r>
                    </a:p>
                    <a:p>
                      <a:pPr algn="ctr"/>
                      <a:r>
                        <a:rPr lang="ja-JP" altLang="en-US" sz="1050" dirty="0">
                          <a:latin typeface="+mj-ea"/>
                          <a:ea typeface="+mj-ea"/>
                        </a:rPr>
                        <a:t>（</a:t>
                      </a:r>
                      <a:r>
                        <a:rPr lang="en-US" altLang="ja-JP" sz="1050" dirty="0">
                          <a:latin typeface="+mj-ea"/>
                          <a:ea typeface="+mj-ea"/>
                        </a:rPr>
                        <a:t>1</a:t>
                      </a:r>
                      <a:r>
                        <a:rPr lang="ja-JP" altLang="en-US" sz="1050" dirty="0">
                          <a:latin typeface="+mj-ea"/>
                          <a:ea typeface="+mj-ea"/>
                        </a:rPr>
                        <a:t>％減）</a:t>
                      </a:r>
                    </a:p>
                  </a:txBody>
                  <a:tcPr anchor="ctr"/>
                </a:tc>
                <a:tc>
                  <a:txBody>
                    <a:bodyPr/>
                    <a:lstStyle/>
                    <a:p>
                      <a:pPr algn="ctr"/>
                      <a:r>
                        <a:rPr lang="en-US" altLang="ja-JP" sz="1050" dirty="0">
                          <a:latin typeface="+mj-ea"/>
                          <a:ea typeface="+mj-ea"/>
                        </a:rPr>
                        <a:t>55.6</a:t>
                      </a:r>
                    </a:p>
                    <a:p>
                      <a:pPr algn="ctr"/>
                      <a:r>
                        <a:rPr lang="ja-JP" altLang="en-US" sz="1050" dirty="0">
                          <a:latin typeface="+mj-ea"/>
                          <a:ea typeface="+mj-ea"/>
                        </a:rPr>
                        <a:t>（</a:t>
                      </a:r>
                      <a:r>
                        <a:rPr lang="en-US" altLang="ja-JP" sz="1050" dirty="0">
                          <a:latin typeface="+mj-ea"/>
                          <a:ea typeface="+mj-ea"/>
                        </a:rPr>
                        <a:t>2</a:t>
                      </a:r>
                      <a:r>
                        <a:rPr lang="ja-JP" altLang="en-US" sz="1050" dirty="0">
                          <a:latin typeface="+mj-ea"/>
                          <a:ea typeface="+mj-ea"/>
                        </a:rPr>
                        <a:t>％減）</a:t>
                      </a:r>
                    </a:p>
                  </a:txBody>
                  <a:tcPr anchor="ctr"/>
                </a:tc>
                <a:extLst>
                  <a:ext uri="{0D108BD9-81ED-4DB2-BD59-A6C34878D82A}">
                    <a16:rowId xmlns:a16="http://schemas.microsoft.com/office/drawing/2014/main" val="10004"/>
                  </a:ext>
                </a:extLst>
              </a:tr>
              <a:tr h="431984">
                <a:tc>
                  <a:txBody>
                    <a:bodyPr/>
                    <a:lstStyle/>
                    <a:p>
                      <a:pPr algn="l">
                        <a:spcAft>
                          <a:spcPts val="0"/>
                        </a:spcAft>
                      </a:pPr>
                      <a:r>
                        <a:rPr lang="ja-JP" sz="900" kern="100" dirty="0">
                          <a:solidFill>
                            <a:srgbClr val="000000"/>
                          </a:solidFill>
                          <a:latin typeface="+mj-ea"/>
                          <a:ea typeface="+mj-ea"/>
                          <a:cs typeface="Times New Roman"/>
                        </a:rPr>
                        <a:t>軽油使用量</a:t>
                      </a:r>
                      <a:endParaRPr lang="en-US" altLang="ja-JP" sz="900" kern="100" dirty="0">
                        <a:solidFill>
                          <a:srgbClr val="000000"/>
                        </a:solidFill>
                        <a:latin typeface="+mj-ea"/>
                        <a:ea typeface="+mj-ea"/>
                        <a:cs typeface="Times New Roman"/>
                      </a:endParaRPr>
                    </a:p>
                    <a:p>
                      <a:pPr algn="l">
                        <a:spcAft>
                          <a:spcPts val="0"/>
                        </a:spcAft>
                      </a:pPr>
                      <a:r>
                        <a:rPr lang="ja-JP" altLang="en-US" sz="900" kern="100" dirty="0">
                          <a:solidFill>
                            <a:srgbClr val="000000"/>
                          </a:solidFill>
                          <a:latin typeface="+mj-ea"/>
                          <a:ea typeface="+mj-ea"/>
                          <a:cs typeface="Times New Roman"/>
                        </a:rPr>
                        <a:t>　　</a:t>
                      </a:r>
                      <a:r>
                        <a:rPr lang="en-US" altLang="ja-JP" sz="900" kern="100" dirty="0">
                          <a:solidFill>
                            <a:srgbClr val="000000"/>
                          </a:solidFill>
                          <a:latin typeface="+mj-ea"/>
                          <a:ea typeface="+mj-ea"/>
                          <a:cs typeface="Times New Roman"/>
                        </a:rPr>
                        <a:t>ℓ/</a:t>
                      </a:r>
                      <a:r>
                        <a:rPr lang="ja-JP" altLang="en-US" sz="900" kern="100" dirty="0">
                          <a:solidFill>
                            <a:srgbClr val="000000"/>
                          </a:solidFill>
                          <a:latin typeface="+mj-ea"/>
                          <a:ea typeface="+mj-ea"/>
                          <a:cs typeface="Times New Roman"/>
                        </a:rPr>
                        <a:t>百万円</a:t>
                      </a:r>
                      <a:endParaRPr lang="ja-JP" sz="900" kern="100" dirty="0">
                        <a:latin typeface="+mj-ea"/>
                        <a:ea typeface="+mj-ea"/>
                        <a:cs typeface="Times New Roman"/>
                      </a:endParaRPr>
                    </a:p>
                  </a:txBody>
                  <a:tcPr marL="62865" marR="62865" marT="0" marB="0" anchor="ctr"/>
                </a:tc>
                <a:tc>
                  <a:txBody>
                    <a:bodyPr/>
                    <a:lstStyle/>
                    <a:p>
                      <a:pPr algn="ctr">
                        <a:spcAft>
                          <a:spcPts val="0"/>
                        </a:spcAft>
                      </a:pPr>
                      <a:r>
                        <a:rPr lang="en-US" altLang="ja-JP" sz="900" b="1" kern="100" dirty="0">
                          <a:solidFill>
                            <a:srgbClr val="000000"/>
                          </a:solidFill>
                          <a:latin typeface="+mj-ea"/>
                          <a:ea typeface="+mj-ea"/>
                          <a:cs typeface="Times New Roman"/>
                        </a:rPr>
                        <a:t>111.62</a:t>
                      </a:r>
                    </a:p>
                  </a:txBody>
                  <a:tcPr marL="62865" marR="62865" marT="0" marB="0" anchor="ctr"/>
                </a:tc>
                <a:tc>
                  <a:txBody>
                    <a:bodyPr/>
                    <a:lstStyle/>
                    <a:p>
                      <a:pPr algn="ctr"/>
                      <a:r>
                        <a:rPr lang="en-US" altLang="ja-JP" sz="1050" dirty="0">
                          <a:latin typeface="+mj-ea"/>
                          <a:ea typeface="+mj-ea"/>
                        </a:rPr>
                        <a:t>108.6</a:t>
                      </a:r>
                    </a:p>
                  </a:txBody>
                  <a:tcPr anchor="ctr"/>
                </a:tc>
                <a:tc>
                  <a:txBody>
                    <a:bodyPr/>
                    <a:lstStyle/>
                    <a:p>
                      <a:pPr algn="ctr"/>
                      <a:r>
                        <a:rPr lang="en-US" altLang="ja-JP" sz="1050" dirty="0">
                          <a:latin typeface="+mj-ea"/>
                          <a:ea typeface="+mj-ea"/>
                        </a:rPr>
                        <a:t>104.3</a:t>
                      </a:r>
                      <a:endParaRPr lang="ja-JP" altLang="en-US" sz="1050" dirty="0">
                        <a:latin typeface="+mj-ea"/>
                        <a:ea typeface="+mj-ea"/>
                      </a:endParaRPr>
                    </a:p>
                  </a:txBody>
                  <a:tcPr marL="62865" marR="62865" marT="0" marB="0" anchor="ctr"/>
                </a:tc>
                <a:tc>
                  <a:txBody>
                    <a:bodyPr/>
                    <a:lstStyle/>
                    <a:p>
                      <a:pPr algn="ctr"/>
                      <a:r>
                        <a:rPr kumimoji="1" lang="ja-JP" altLang="en-US" sz="1000" dirty="0">
                          <a:latin typeface="+mj-ea"/>
                          <a:ea typeface="+mj-ea"/>
                        </a:rPr>
                        <a:t>〇</a:t>
                      </a:r>
                    </a:p>
                  </a:txBody>
                  <a:tcPr anchor="ctr"/>
                </a:tc>
                <a:tc>
                  <a:txBody>
                    <a:bodyPr/>
                    <a:lstStyle/>
                    <a:p>
                      <a:pPr algn="ctr"/>
                      <a:r>
                        <a:rPr lang="en-US" altLang="ja-JP" sz="1050" dirty="0">
                          <a:latin typeface="+mj-ea"/>
                          <a:ea typeface="+mj-ea"/>
                        </a:rPr>
                        <a:t>103.91</a:t>
                      </a:r>
                    </a:p>
                    <a:p>
                      <a:pPr algn="ctr"/>
                      <a:r>
                        <a:rPr lang="ja-JP" altLang="en-US" sz="1050" dirty="0">
                          <a:latin typeface="+mj-ea"/>
                          <a:ea typeface="+mj-ea"/>
                        </a:rPr>
                        <a:t>（</a:t>
                      </a:r>
                      <a:r>
                        <a:rPr lang="en-US" altLang="ja-JP" sz="1050" dirty="0">
                          <a:latin typeface="+mj-ea"/>
                          <a:ea typeface="+mj-ea"/>
                        </a:rPr>
                        <a:t>1</a:t>
                      </a:r>
                      <a:r>
                        <a:rPr lang="ja-JP" altLang="en-US" sz="1050" dirty="0">
                          <a:latin typeface="+mj-ea"/>
                          <a:ea typeface="+mj-ea"/>
                        </a:rPr>
                        <a:t>％減）</a:t>
                      </a:r>
                    </a:p>
                  </a:txBody>
                  <a:tcPr anchor="ctr"/>
                </a:tc>
                <a:tc>
                  <a:txBody>
                    <a:bodyPr/>
                    <a:lstStyle/>
                    <a:p>
                      <a:pPr algn="ctr"/>
                      <a:r>
                        <a:rPr lang="en-US" altLang="ja-JP" sz="1050" dirty="0">
                          <a:latin typeface="+mj-ea"/>
                          <a:ea typeface="+mj-ea"/>
                        </a:rPr>
                        <a:t>102.87</a:t>
                      </a:r>
                      <a:r>
                        <a:rPr lang="ja-JP" altLang="en-US" sz="1050" dirty="0">
                          <a:latin typeface="+mj-ea"/>
                          <a:ea typeface="+mj-ea"/>
                        </a:rPr>
                        <a:t>（</a:t>
                      </a:r>
                      <a:r>
                        <a:rPr lang="en-US" altLang="ja-JP" sz="1050" dirty="0">
                          <a:latin typeface="+mj-ea"/>
                          <a:ea typeface="+mj-ea"/>
                        </a:rPr>
                        <a:t>2</a:t>
                      </a:r>
                      <a:r>
                        <a:rPr lang="ja-JP" altLang="en-US" sz="1050" dirty="0">
                          <a:latin typeface="+mj-ea"/>
                          <a:ea typeface="+mj-ea"/>
                        </a:rPr>
                        <a:t>％減）</a:t>
                      </a:r>
                    </a:p>
                  </a:txBody>
                  <a:tcPr anchor="ctr"/>
                </a:tc>
                <a:extLst>
                  <a:ext uri="{0D108BD9-81ED-4DB2-BD59-A6C34878D82A}">
                    <a16:rowId xmlns:a16="http://schemas.microsoft.com/office/drawing/2014/main" val="10005"/>
                  </a:ext>
                </a:extLst>
              </a:tr>
              <a:tr h="465953">
                <a:tc>
                  <a:txBody>
                    <a:bodyPr/>
                    <a:lstStyle/>
                    <a:p>
                      <a:r>
                        <a:rPr kumimoji="1" lang="ja-JP" altLang="en-US" sz="900" dirty="0">
                          <a:latin typeface="+mj-ea"/>
                          <a:ea typeface="+mj-ea"/>
                        </a:rPr>
                        <a:t>水使用削減</a:t>
                      </a:r>
                      <a:endParaRPr kumimoji="1" lang="en-US" altLang="ja-JP" sz="900" dirty="0">
                        <a:latin typeface="+mj-ea"/>
                        <a:ea typeface="+mj-ea"/>
                      </a:endParaRPr>
                    </a:p>
                    <a:p>
                      <a:endParaRPr kumimoji="1" lang="en-US" altLang="ja-JP" sz="900" dirty="0">
                        <a:latin typeface="+mj-ea"/>
                        <a:ea typeface="+mj-ea"/>
                      </a:endParaRPr>
                    </a:p>
                    <a:p>
                      <a:r>
                        <a:rPr kumimoji="1" lang="ja-JP" altLang="en-US" sz="900" dirty="0">
                          <a:latin typeface="+mj-ea"/>
                          <a:ea typeface="+mj-ea"/>
                        </a:rPr>
                        <a:t>　  ㎥</a:t>
                      </a:r>
                    </a:p>
                  </a:txBody>
                  <a:tcPr anchor="ctr"/>
                </a:tc>
                <a:tc>
                  <a:txBody>
                    <a:bodyPr/>
                    <a:lstStyle/>
                    <a:p>
                      <a:pPr algn="ctr">
                        <a:spcAft>
                          <a:spcPts val="0"/>
                        </a:spcAft>
                      </a:pPr>
                      <a:r>
                        <a:rPr lang="en-US" altLang="ja-JP" sz="900" b="1" kern="100" dirty="0">
                          <a:solidFill>
                            <a:srgbClr val="000000"/>
                          </a:solidFill>
                          <a:latin typeface="+mj-ea"/>
                          <a:ea typeface="+mj-ea"/>
                          <a:cs typeface="Times New Roman"/>
                        </a:rPr>
                        <a:t>109</a:t>
                      </a:r>
                      <a:endParaRPr lang="ja-JP" sz="900" kern="100" dirty="0">
                        <a:latin typeface="+mj-ea"/>
                        <a:ea typeface="+mj-ea"/>
                        <a:cs typeface="Times New Roman"/>
                      </a:endParaRPr>
                    </a:p>
                  </a:txBody>
                  <a:tcPr marL="62865" marR="62865" marT="0" marB="0" anchor="ctr"/>
                </a:tc>
                <a:tc>
                  <a:txBody>
                    <a:bodyPr/>
                    <a:lstStyle/>
                    <a:p>
                      <a:pPr algn="ctr">
                        <a:lnSpc>
                          <a:spcPts val="1400"/>
                        </a:lnSpc>
                        <a:spcAft>
                          <a:spcPts val="0"/>
                        </a:spcAft>
                      </a:pPr>
                      <a:r>
                        <a:rPr lang="ja-JP" altLang="en-US" sz="1000" kern="100" dirty="0">
                          <a:latin typeface="+mj-ea"/>
                          <a:ea typeface="+mj-ea"/>
                          <a:cs typeface="Times New Roman"/>
                        </a:rPr>
                        <a:t>極力控える</a:t>
                      </a:r>
                      <a:endParaRPr lang="ja-JP" sz="1000" kern="100" dirty="0">
                        <a:latin typeface="+mj-ea"/>
                        <a:ea typeface="+mj-ea"/>
                        <a:cs typeface="Times New Roman"/>
                      </a:endParaRPr>
                    </a:p>
                  </a:txBody>
                  <a:tcPr marL="62865" marR="62865" marT="0" marB="0" anchor="ctr"/>
                </a:tc>
                <a:tc gridSpan="2">
                  <a:txBody>
                    <a:bodyPr/>
                    <a:lstStyle/>
                    <a:p>
                      <a:pPr algn="ctr"/>
                      <a:r>
                        <a:rPr kumimoji="1" lang="ja-JP" altLang="en-US" sz="1000" dirty="0">
                          <a:latin typeface="+mj-ea"/>
                          <a:ea typeface="+mj-ea"/>
                        </a:rPr>
                        <a:t>〇</a:t>
                      </a:r>
                    </a:p>
                  </a:txBody>
                  <a:tcPr anchor="ctr"/>
                </a:tc>
                <a:tc hMerge="1">
                  <a:txBody>
                    <a:bodyPr/>
                    <a:lstStyle/>
                    <a:p>
                      <a:pPr algn="ctr"/>
                      <a:r>
                        <a:rPr kumimoji="1" lang="ja-JP" altLang="en-US" sz="1000" dirty="0">
                          <a:latin typeface="+mj-ea"/>
                          <a:ea typeface="+mj-ea"/>
                        </a:rPr>
                        <a:t>〇</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latin typeface="+mj-ea"/>
                          <a:ea typeface="+mj-ea"/>
                          <a:cs typeface="Times New Roman"/>
                        </a:rPr>
                        <a:t>極力控える</a:t>
                      </a:r>
                      <a:endParaRPr lang="ja-JP" altLang="ja-JP" sz="1000" kern="100" dirty="0">
                        <a:latin typeface="+mj-ea"/>
                        <a:ea typeface="+mj-ea"/>
                        <a:cs typeface="Times New Roman"/>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latin typeface="+mj-ea"/>
                          <a:ea typeface="+mj-ea"/>
                          <a:cs typeface="Times New Roman"/>
                        </a:rPr>
                        <a:t>極力控える</a:t>
                      </a:r>
                      <a:endParaRPr lang="ja-JP" altLang="ja-JP" sz="1000" kern="100" dirty="0">
                        <a:latin typeface="+mj-ea"/>
                        <a:ea typeface="+mj-ea"/>
                        <a:cs typeface="Times New Roman"/>
                      </a:endParaRPr>
                    </a:p>
                    <a:p>
                      <a:pPr algn="ctr"/>
                      <a:endParaRPr lang="ja-JP" altLang="en-US" sz="1000" dirty="0">
                        <a:latin typeface="+mj-ea"/>
                        <a:ea typeface="+mj-ea"/>
                      </a:endParaRPr>
                    </a:p>
                  </a:txBody>
                  <a:tcPr anchor="ctr"/>
                </a:tc>
                <a:extLst>
                  <a:ext uri="{0D108BD9-81ED-4DB2-BD59-A6C34878D82A}">
                    <a16:rowId xmlns:a16="http://schemas.microsoft.com/office/drawing/2014/main" val="10006"/>
                  </a:ext>
                </a:extLst>
              </a:tr>
              <a:tr h="593031">
                <a:tc>
                  <a:txBody>
                    <a:bodyPr/>
                    <a:lstStyle/>
                    <a:p>
                      <a:r>
                        <a:rPr kumimoji="1" lang="ja-JP" altLang="en-US" sz="900" dirty="0">
                          <a:latin typeface="+mj-ea"/>
                          <a:ea typeface="+mj-ea"/>
                        </a:rPr>
                        <a:t>紙使用量削減</a:t>
                      </a:r>
                      <a:endParaRPr kumimoji="1" lang="en-US" altLang="ja-JP" sz="900" dirty="0">
                        <a:latin typeface="+mj-ea"/>
                        <a:ea typeface="+mj-ea"/>
                      </a:endParaRPr>
                    </a:p>
                    <a:p>
                      <a:r>
                        <a:rPr kumimoji="1" lang="ja-JP" altLang="en-US" sz="900" dirty="0">
                          <a:latin typeface="+mj-ea"/>
                          <a:ea typeface="+mj-ea"/>
                        </a:rPr>
                        <a:t>　（自社発生廃棄物）</a:t>
                      </a:r>
                      <a:endParaRPr kumimoji="1" lang="en-US" altLang="ja-JP" sz="900" dirty="0">
                        <a:latin typeface="+mj-ea"/>
                        <a:ea typeface="+mj-ea"/>
                      </a:endParaRPr>
                    </a:p>
                    <a:p>
                      <a:endParaRPr kumimoji="1" lang="en-US" altLang="ja-JP" sz="900" dirty="0">
                        <a:latin typeface="+mj-ea"/>
                        <a:ea typeface="+mj-ea"/>
                      </a:endParaRPr>
                    </a:p>
                    <a:p>
                      <a:r>
                        <a:rPr kumimoji="1" lang="ja-JP" altLang="en-US" sz="900" dirty="0">
                          <a:latin typeface="+mj-ea"/>
                          <a:ea typeface="+mj-ea"/>
                        </a:rPr>
                        <a:t>     </a:t>
                      </a:r>
                      <a:r>
                        <a:rPr kumimoji="1" lang="ja-JP" altLang="en-US" sz="900" dirty="0" err="1">
                          <a:latin typeface="+mj-ea"/>
                          <a:ea typeface="+mj-ea"/>
                        </a:rPr>
                        <a:t>ｔ</a:t>
                      </a:r>
                      <a:endParaRPr kumimoji="1" lang="ja-JP" altLang="en-US" sz="900" dirty="0">
                        <a:latin typeface="+mj-ea"/>
                        <a:ea typeface="+mj-ea"/>
                      </a:endParaRPr>
                    </a:p>
                  </a:txBody>
                  <a:tcPr anchor="ctr"/>
                </a:tc>
                <a:tc>
                  <a:txBody>
                    <a:bodyPr/>
                    <a:lstStyle/>
                    <a:p>
                      <a:pPr algn="ctr">
                        <a:spcAft>
                          <a:spcPts val="0"/>
                        </a:spcAft>
                      </a:pPr>
                      <a:r>
                        <a:rPr lang="en-US" altLang="ja-JP" sz="900" b="1" kern="100" dirty="0">
                          <a:solidFill>
                            <a:srgbClr val="000000"/>
                          </a:solidFill>
                          <a:latin typeface="+mj-ea"/>
                          <a:ea typeface="+mj-ea"/>
                          <a:cs typeface="Times New Roman"/>
                        </a:rPr>
                        <a:t>0.6</a:t>
                      </a:r>
                      <a:endParaRPr lang="ja-JP" sz="900" kern="100" dirty="0">
                        <a:latin typeface="+mj-ea"/>
                        <a:ea typeface="+mj-ea"/>
                        <a:cs typeface="Times New Roman"/>
                      </a:endParaRPr>
                    </a:p>
                  </a:txBody>
                  <a:tcPr marL="62865" marR="62865" marT="0" marB="0" anchor="ctr"/>
                </a:tc>
                <a:tc>
                  <a:txBody>
                    <a:bodyPr/>
                    <a:lstStyle/>
                    <a:p>
                      <a:pPr algn="ctr">
                        <a:lnSpc>
                          <a:spcPts val="1400"/>
                        </a:lnSpc>
                        <a:spcAft>
                          <a:spcPts val="0"/>
                        </a:spcAft>
                      </a:pPr>
                      <a:r>
                        <a:rPr lang="ja-JP" altLang="en-US" sz="1000" kern="100" dirty="0">
                          <a:latin typeface="+mj-ea"/>
                          <a:ea typeface="+mj-ea"/>
                          <a:cs typeface="Times New Roman"/>
                        </a:rPr>
                        <a:t>極力控える</a:t>
                      </a:r>
                      <a:endParaRPr lang="ja-JP" sz="1000" kern="100" dirty="0">
                        <a:latin typeface="+mj-ea"/>
                        <a:ea typeface="+mj-ea"/>
                        <a:cs typeface="Times New Roman"/>
                      </a:endParaRPr>
                    </a:p>
                  </a:txBody>
                  <a:tcPr marL="62865" marR="62865" marT="0" marB="0" anchor="ctr"/>
                </a:tc>
                <a:tc gridSpan="2">
                  <a:txBody>
                    <a:bodyPr/>
                    <a:lstStyle/>
                    <a:p>
                      <a:pPr algn="ctr"/>
                      <a:r>
                        <a:rPr kumimoji="1" lang="ja-JP" altLang="en-US" sz="1000" dirty="0">
                          <a:latin typeface="+mj-ea"/>
                          <a:ea typeface="+mj-ea"/>
                        </a:rPr>
                        <a:t>○</a:t>
                      </a:r>
                    </a:p>
                  </a:txBody>
                  <a:tcPr anchor="ctr"/>
                </a:tc>
                <a:tc hMerge="1">
                  <a:txBody>
                    <a:bodyPr/>
                    <a:lstStyle/>
                    <a:p>
                      <a:pPr algn="ctr"/>
                      <a:r>
                        <a:rPr kumimoji="1" lang="ja-JP" altLang="en-US" sz="1000" dirty="0">
                          <a:latin typeface="+mj-ea"/>
                          <a:ea typeface="+mj-ea"/>
                        </a:rPr>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latin typeface="+mj-ea"/>
                          <a:ea typeface="+mj-ea"/>
                          <a:cs typeface="Times New Roman"/>
                        </a:rPr>
                        <a:t>極力控える</a:t>
                      </a:r>
                      <a:endParaRPr lang="ja-JP" altLang="ja-JP" sz="1000" kern="100" dirty="0">
                        <a:latin typeface="+mj-ea"/>
                        <a:ea typeface="+mj-ea"/>
                        <a:cs typeface="Times New Roman"/>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latin typeface="+mj-ea"/>
                          <a:ea typeface="+mj-ea"/>
                          <a:cs typeface="Times New Roman"/>
                        </a:rPr>
                        <a:t>極力控える</a:t>
                      </a:r>
                      <a:endParaRPr lang="ja-JP" altLang="ja-JP" sz="1000" kern="100" dirty="0">
                        <a:latin typeface="+mj-ea"/>
                        <a:ea typeface="+mj-ea"/>
                        <a:cs typeface="Times New Roman"/>
                      </a:endParaRPr>
                    </a:p>
                    <a:p>
                      <a:pPr algn="ctr"/>
                      <a:endParaRPr lang="ja-JP" altLang="en-US" sz="1000" dirty="0">
                        <a:latin typeface="+mj-ea"/>
                        <a:ea typeface="+mj-ea"/>
                      </a:endParaRPr>
                    </a:p>
                  </a:txBody>
                  <a:tcPr anchor="ctr"/>
                </a:tc>
                <a:extLst>
                  <a:ext uri="{0D108BD9-81ED-4DB2-BD59-A6C34878D82A}">
                    <a16:rowId xmlns:a16="http://schemas.microsoft.com/office/drawing/2014/main" val="10007"/>
                  </a:ext>
                </a:extLst>
              </a:tr>
              <a:tr h="593031">
                <a:tc>
                  <a:txBody>
                    <a:bodyPr/>
                    <a:lstStyle/>
                    <a:p>
                      <a:r>
                        <a:rPr kumimoji="1" lang="ja-JP" altLang="en-US" sz="900" dirty="0"/>
                        <a:t>グリーン購入の積極推進</a:t>
                      </a:r>
                      <a:endParaRPr kumimoji="1" lang="en-US" altLang="ja-JP" sz="900" dirty="0"/>
                    </a:p>
                    <a:p>
                      <a:endParaRPr kumimoji="1" lang="en-US" altLang="ja-JP" sz="900" dirty="0"/>
                    </a:p>
                    <a:p>
                      <a:r>
                        <a:rPr kumimoji="1" lang="ja-JP" altLang="en-US" sz="900" dirty="0"/>
                        <a:t>     件</a:t>
                      </a:r>
                    </a:p>
                  </a:txBody>
                  <a:tcPr anchor="ctr"/>
                </a:tc>
                <a:tc>
                  <a:txBody>
                    <a:bodyPr/>
                    <a:lstStyle/>
                    <a:p>
                      <a:pPr algn="ctr">
                        <a:spcAft>
                          <a:spcPts val="0"/>
                        </a:spcAft>
                      </a:pPr>
                      <a:r>
                        <a:rPr lang="en-US" altLang="ja-JP" sz="900" b="1" kern="100" dirty="0">
                          <a:solidFill>
                            <a:srgbClr val="000000"/>
                          </a:solidFill>
                          <a:latin typeface="Century"/>
                          <a:ea typeface="ＭＳ 明朝"/>
                          <a:cs typeface="Times New Roman"/>
                        </a:rPr>
                        <a:t>3</a:t>
                      </a:r>
                      <a:endParaRPr lang="ja-JP" sz="900" kern="100" dirty="0">
                        <a:latin typeface="Century"/>
                        <a:ea typeface="ＭＳ 明朝"/>
                        <a:cs typeface="Times New Roman"/>
                      </a:endParaRPr>
                    </a:p>
                  </a:txBody>
                  <a:tcPr marL="62865" marR="62865" marT="0" marB="0" anchor="ctr"/>
                </a:tc>
                <a:tc>
                  <a:txBody>
                    <a:bodyPr/>
                    <a:lstStyle/>
                    <a:p>
                      <a:pPr algn="ctr"/>
                      <a:r>
                        <a:rPr lang="en-US" altLang="ja-JP" sz="1050" dirty="0">
                          <a:latin typeface="ＭＳ 明朝" pitchFamily="17" charset="-128"/>
                          <a:ea typeface="ＭＳ 明朝" pitchFamily="17" charset="-128"/>
                        </a:rPr>
                        <a:t>5</a:t>
                      </a:r>
                      <a:endParaRPr lang="ja-JP" altLang="en-US" sz="1050" dirty="0">
                        <a:latin typeface="ＭＳ 明朝" pitchFamily="17" charset="-128"/>
                        <a:ea typeface="ＭＳ 明朝" pitchFamily="17" charset="-128"/>
                      </a:endParaRPr>
                    </a:p>
                  </a:txBody>
                  <a:tcPr anchor="ctr"/>
                </a:tc>
                <a:tc gridSpan="2">
                  <a:txBody>
                    <a:bodyPr/>
                    <a:lstStyle/>
                    <a:p>
                      <a:pPr algn="ctr"/>
                      <a:r>
                        <a:rPr kumimoji="1" lang="ja-JP" altLang="en-US" sz="1000" dirty="0"/>
                        <a:t>○</a:t>
                      </a:r>
                    </a:p>
                  </a:txBody>
                  <a:tcPr anchor="ctr"/>
                </a:tc>
                <a:tc hMerge="1">
                  <a:txBody>
                    <a:bodyPr/>
                    <a:lstStyle/>
                    <a:p>
                      <a:pPr algn="ctr"/>
                      <a:r>
                        <a:rPr kumimoji="1" lang="ja-JP" altLang="en-US" sz="1000" dirty="0"/>
                        <a:t>○</a:t>
                      </a:r>
                    </a:p>
                  </a:txBody>
                  <a:tcPr anchor="ctr"/>
                </a:tc>
                <a:tc>
                  <a:txBody>
                    <a:bodyPr/>
                    <a:lstStyle/>
                    <a:p>
                      <a:pPr algn="ctr"/>
                      <a:r>
                        <a:rPr kumimoji="1" lang="en-US" altLang="ja-JP" sz="1050" dirty="0">
                          <a:latin typeface="ＭＳ 明朝" pitchFamily="17" charset="-128"/>
                          <a:ea typeface="ＭＳ 明朝" pitchFamily="17" charset="-128"/>
                        </a:rPr>
                        <a:t>5</a:t>
                      </a:r>
                      <a:endParaRPr kumimoji="1" lang="ja-JP" altLang="en-US" sz="1050" dirty="0">
                        <a:latin typeface="ＭＳ 明朝" pitchFamily="17" charset="-128"/>
                        <a:ea typeface="ＭＳ 明朝" pitchFamily="17" charset="-128"/>
                      </a:endParaRPr>
                    </a:p>
                  </a:txBody>
                  <a:tcPr anchor="ctr"/>
                </a:tc>
                <a:tc>
                  <a:txBody>
                    <a:bodyPr/>
                    <a:lstStyle/>
                    <a:p>
                      <a:pPr algn="ctr"/>
                      <a:r>
                        <a:rPr kumimoji="1" lang="en-US" altLang="ja-JP" sz="1050" dirty="0">
                          <a:latin typeface="ＭＳ 明朝" pitchFamily="17" charset="-128"/>
                          <a:ea typeface="ＭＳ 明朝" pitchFamily="17" charset="-128"/>
                        </a:rPr>
                        <a:t>5</a:t>
                      </a:r>
                      <a:endParaRPr kumimoji="1" lang="ja-JP" altLang="en-US" sz="1050" dirty="0">
                        <a:latin typeface="ＭＳ 明朝" pitchFamily="17" charset="-128"/>
                        <a:ea typeface="ＭＳ 明朝" pitchFamily="17" charset="-128"/>
                      </a:endParaRPr>
                    </a:p>
                  </a:txBody>
                  <a:tcPr anchor="ctr"/>
                </a:tc>
                <a:extLst>
                  <a:ext uri="{0D108BD9-81ED-4DB2-BD59-A6C34878D82A}">
                    <a16:rowId xmlns:a16="http://schemas.microsoft.com/office/drawing/2014/main" val="10008"/>
                  </a:ext>
                </a:extLst>
              </a:tr>
              <a:tr h="555407">
                <a:tc>
                  <a:txBody>
                    <a:bodyPr/>
                    <a:lstStyle/>
                    <a:p>
                      <a:r>
                        <a:rPr kumimoji="1" lang="ja-JP" altLang="en-US" sz="900" dirty="0"/>
                        <a:t>会社周辺の清掃</a:t>
                      </a:r>
                      <a:endParaRPr kumimoji="1" lang="en-US" altLang="ja-JP" sz="900" dirty="0"/>
                    </a:p>
                    <a:p>
                      <a:endParaRPr kumimoji="1" lang="en-US" altLang="ja-JP" sz="900" dirty="0"/>
                    </a:p>
                    <a:p>
                      <a:r>
                        <a:rPr kumimoji="1" lang="ja-JP" altLang="en-US" sz="900" dirty="0"/>
                        <a:t>     回</a:t>
                      </a:r>
                    </a:p>
                  </a:txBody>
                  <a:tcPr anchor="ctr"/>
                </a:tc>
                <a:tc>
                  <a:txBody>
                    <a:bodyPr/>
                    <a:lstStyle/>
                    <a:p>
                      <a:pPr algn="ctr">
                        <a:spcAft>
                          <a:spcPts val="0"/>
                        </a:spcAft>
                      </a:pPr>
                      <a:r>
                        <a:rPr lang="en-US" sz="900" b="1" kern="100" dirty="0">
                          <a:solidFill>
                            <a:srgbClr val="000000"/>
                          </a:solidFill>
                          <a:latin typeface="Century"/>
                          <a:ea typeface="ＭＳ 明朝"/>
                          <a:cs typeface="Times New Roman"/>
                        </a:rPr>
                        <a:t>1</a:t>
                      </a:r>
                      <a:r>
                        <a:rPr lang="ja-JP" sz="900" b="1" kern="100" dirty="0">
                          <a:solidFill>
                            <a:srgbClr val="000000"/>
                          </a:solidFill>
                          <a:latin typeface="Century"/>
                          <a:ea typeface="ＭＳ 明朝"/>
                          <a:cs typeface="Times New Roman"/>
                        </a:rPr>
                        <a:t>回／週</a:t>
                      </a:r>
                      <a:endParaRPr lang="ja-JP" sz="900" kern="100" dirty="0">
                        <a:latin typeface="Century"/>
                        <a:ea typeface="ＭＳ 明朝"/>
                        <a:cs typeface="Times New Roman"/>
                      </a:endParaRPr>
                    </a:p>
                  </a:txBody>
                  <a:tcPr marL="62865" marR="62865"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050" b="0" kern="100" dirty="0">
                          <a:solidFill>
                            <a:srgbClr val="000000"/>
                          </a:solidFill>
                          <a:latin typeface="ＭＳ 明朝" pitchFamily="17" charset="-128"/>
                          <a:ea typeface="ＭＳ 明朝" pitchFamily="17" charset="-128"/>
                          <a:cs typeface="Times New Roman"/>
                        </a:rPr>
                        <a:t>1</a:t>
                      </a:r>
                      <a:r>
                        <a:rPr lang="ja-JP" altLang="ja-JP" sz="1050" b="0" kern="100" dirty="0">
                          <a:solidFill>
                            <a:srgbClr val="000000"/>
                          </a:solidFill>
                          <a:latin typeface="ＭＳ 明朝" pitchFamily="17" charset="-128"/>
                          <a:ea typeface="ＭＳ 明朝" pitchFamily="17" charset="-128"/>
                          <a:cs typeface="Times New Roman"/>
                        </a:rPr>
                        <a:t>回／週</a:t>
                      </a:r>
                      <a:endParaRPr lang="ja-JP" altLang="ja-JP" sz="1050" b="0" kern="100" dirty="0">
                        <a:latin typeface="ＭＳ 明朝" pitchFamily="17" charset="-128"/>
                        <a:ea typeface="ＭＳ 明朝" pitchFamily="17" charset="-128"/>
                        <a:cs typeface="Times New Roman"/>
                      </a:endParaRPr>
                    </a:p>
                  </a:txBody>
                  <a:tcPr anchor="ctr"/>
                </a:tc>
                <a:tc gridSpan="2">
                  <a:txBody>
                    <a:bodyPr/>
                    <a:lstStyle/>
                    <a:p>
                      <a:pPr algn="ctr"/>
                      <a:r>
                        <a:rPr kumimoji="1" lang="ja-JP" altLang="en-US" sz="1000" dirty="0"/>
                        <a:t>○</a:t>
                      </a:r>
                    </a:p>
                  </a:txBody>
                  <a:tcPr anchor="ctr"/>
                </a:tc>
                <a:tc hMerge="1">
                  <a:txBody>
                    <a:bodyPr/>
                    <a:lstStyle/>
                    <a:p>
                      <a:pPr algn="ctr"/>
                      <a:r>
                        <a:rPr kumimoji="1" lang="ja-JP" altLang="en-US" sz="1000" dirty="0"/>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050" b="0" kern="100" dirty="0">
                          <a:solidFill>
                            <a:srgbClr val="000000"/>
                          </a:solidFill>
                          <a:latin typeface="ＭＳ 明朝" pitchFamily="17" charset="-128"/>
                          <a:ea typeface="ＭＳ 明朝" pitchFamily="17" charset="-128"/>
                          <a:cs typeface="Times New Roman"/>
                        </a:rPr>
                        <a:t>1</a:t>
                      </a:r>
                      <a:r>
                        <a:rPr lang="ja-JP" altLang="ja-JP" sz="1050" b="0" kern="100" dirty="0">
                          <a:solidFill>
                            <a:srgbClr val="000000"/>
                          </a:solidFill>
                          <a:latin typeface="ＭＳ 明朝" pitchFamily="17" charset="-128"/>
                          <a:ea typeface="ＭＳ 明朝" pitchFamily="17" charset="-128"/>
                          <a:cs typeface="Times New Roman"/>
                        </a:rPr>
                        <a:t>回／週</a:t>
                      </a:r>
                      <a:endParaRPr lang="ja-JP" altLang="ja-JP" sz="1050" b="0" kern="100" dirty="0">
                        <a:latin typeface="ＭＳ 明朝" pitchFamily="17" charset="-128"/>
                        <a:ea typeface="ＭＳ 明朝" pitchFamily="17" charset="-128"/>
                        <a:cs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ja-JP" altLang="ja-JP" sz="1050" b="0" kern="100" dirty="0">
                        <a:latin typeface="ＭＳ 明朝" pitchFamily="17" charset="-128"/>
                        <a:ea typeface="ＭＳ 明朝" pitchFamily="17" charset="-128"/>
                        <a:cs typeface="Times New Roman"/>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050" b="0" kern="100" dirty="0">
                          <a:solidFill>
                            <a:srgbClr val="000000"/>
                          </a:solidFill>
                          <a:latin typeface="ＭＳ 明朝" pitchFamily="17" charset="-128"/>
                          <a:ea typeface="ＭＳ 明朝" pitchFamily="17" charset="-128"/>
                          <a:cs typeface="Times New Roman"/>
                        </a:rPr>
                        <a:t>1</a:t>
                      </a:r>
                      <a:r>
                        <a:rPr lang="ja-JP" altLang="ja-JP" sz="1050" b="0" kern="100" dirty="0">
                          <a:solidFill>
                            <a:srgbClr val="000000"/>
                          </a:solidFill>
                          <a:latin typeface="ＭＳ 明朝" pitchFamily="17" charset="-128"/>
                          <a:ea typeface="ＭＳ 明朝" pitchFamily="17" charset="-128"/>
                          <a:cs typeface="Times New Roman"/>
                        </a:rPr>
                        <a:t>回／週</a:t>
                      </a:r>
                      <a:endParaRPr lang="ja-JP" altLang="ja-JP" sz="1050" b="0" kern="100" dirty="0">
                        <a:latin typeface="ＭＳ 明朝" pitchFamily="17" charset="-128"/>
                        <a:ea typeface="ＭＳ 明朝" pitchFamily="17" charset="-128"/>
                        <a:cs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ja-JP" altLang="ja-JP" sz="1050" b="0" kern="100" dirty="0">
                        <a:latin typeface="ＭＳ 明朝" pitchFamily="17" charset="-128"/>
                        <a:ea typeface="ＭＳ 明朝" pitchFamily="17" charset="-128"/>
                        <a:cs typeface="Times New Roman"/>
                      </a:endParaRPr>
                    </a:p>
                    <a:p>
                      <a:pPr algn="ctr"/>
                      <a:endParaRPr kumimoji="1" lang="ja-JP" altLang="en-US" sz="1050" dirty="0">
                        <a:latin typeface="ＭＳ 明朝" pitchFamily="17" charset="-128"/>
                        <a:ea typeface="ＭＳ 明朝" pitchFamily="17" charset="-128"/>
                      </a:endParaRPr>
                    </a:p>
                  </a:txBody>
                  <a:tcPr anchor="ctr"/>
                </a:tc>
                <a:extLst>
                  <a:ext uri="{0D108BD9-81ED-4DB2-BD59-A6C34878D82A}">
                    <a16:rowId xmlns:a16="http://schemas.microsoft.com/office/drawing/2014/main" val="10009"/>
                  </a:ext>
                </a:extLst>
              </a:tr>
            </a:tbl>
          </a:graphicData>
        </a:graphic>
      </p:graphicFrame>
      <p:sp>
        <p:nvSpPr>
          <p:cNvPr id="5" name="テキスト ボックス 4"/>
          <p:cNvSpPr txBox="1"/>
          <p:nvPr/>
        </p:nvSpPr>
        <p:spPr>
          <a:xfrm>
            <a:off x="836712" y="1043608"/>
            <a:ext cx="3887603" cy="369332"/>
          </a:xfrm>
          <a:prstGeom prst="rect">
            <a:avLst/>
          </a:prstGeom>
          <a:noFill/>
        </p:spPr>
        <p:txBody>
          <a:bodyPr wrap="none" rtlCol="0">
            <a:spAutoFit/>
          </a:bodyPr>
          <a:lstStyle/>
          <a:p>
            <a:r>
              <a:rPr kumimoji="1" lang="ja-JP" altLang="en-US" dirty="0"/>
              <a:t>運用期間令和</a:t>
            </a:r>
            <a:r>
              <a:rPr kumimoji="1" lang="en-US" altLang="ja-JP" dirty="0"/>
              <a:t>3</a:t>
            </a:r>
            <a:r>
              <a:rPr lang="ja-JP" altLang="en-US" dirty="0"/>
              <a:t>年</a:t>
            </a:r>
            <a:r>
              <a:rPr lang="en-US" altLang="ja-JP" dirty="0"/>
              <a:t>12</a:t>
            </a:r>
            <a:r>
              <a:rPr lang="ja-JP" altLang="en-US" dirty="0"/>
              <a:t>月～令和</a:t>
            </a:r>
            <a:r>
              <a:rPr lang="en-US" altLang="ja-JP" dirty="0"/>
              <a:t>4</a:t>
            </a:r>
            <a:r>
              <a:rPr lang="ja-JP" altLang="en-US" dirty="0"/>
              <a:t>年</a:t>
            </a:r>
            <a:r>
              <a:rPr lang="en-US" altLang="ja-JP" dirty="0"/>
              <a:t>11</a:t>
            </a:r>
            <a:r>
              <a:rPr lang="ja-JP" altLang="en-US" dirty="0"/>
              <a:t>月</a:t>
            </a:r>
            <a:endParaRPr kumimoji="1" lang="ja-JP" altLang="en-US" dirty="0"/>
          </a:p>
        </p:txBody>
      </p:sp>
      <p:sp>
        <p:nvSpPr>
          <p:cNvPr id="6" name="テキスト ボックス 5"/>
          <p:cNvSpPr txBox="1"/>
          <p:nvPr/>
        </p:nvSpPr>
        <p:spPr>
          <a:xfrm>
            <a:off x="404664" y="7860062"/>
            <a:ext cx="5760640" cy="600164"/>
          </a:xfrm>
          <a:prstGeom prst="rect">
            <a:avLst/>
          </a:prstGeom>
          <a:noFill/>
        </p:spPr>
        <p:txBody>
          <a:bodyPr wrap="square" rtlCol="0">
            <a:spAutoFit/>
          </a:bodyPr>
          <a:lstStyle/>
          <a:p>
            <a:r>
              <a:rPr kumimoji="1" lang="ja-JP" altLang="en-US" sz="1100" dirty="0"/>
              <a:t>注１：　電力の二酸化炭素排出係数は平成</a:t>
            </a:r>
            <a:r>
              <a:rPr kumimoji="1" lang="en-US" altLang="ja-JP" sz="1100" dirty="0"/>
              <a:t>24</a:t>
            </a:r>
            <a:r>
              <a:rPr kumimoji="1" lang="ja-JP" altLang="en-US" sz="1100" dirty="0"/>
              <a:t>年度中国電力の</a:t>
            </a:r>
            <a:r>
              <a:rPr kumimoji="1" lang="en-US" altLang="ja-JP" sz="1100" dirty="0"/>
              <a:t>0.672</a:t>
            </a:r>
            <a:r>
              <a:rPr kumimoji="1" lang="ja-JP" altLang="en-US" sz="1100" dirty="0"/>
              <a:t>㎏－</a:t>
            </a:r>
            <a:r>
              <a:rPr lang="en-US" altLang="ja-JP" sz="1100" dirty="0"/>
              <a:t>CO</a:t>
            </a:r>
            <a:r>
              <a:rPr lang="en-US" altLang="ja-JP" sz="900" dirty="0"/>
              <a:t>2</a:t>
            </a:r>
            <a:r>
              <a:rPr kumimoji="1" lang="en-US" altLang="ja-JP" sz="1100" dirty="0"/>
              <a:t>/</a:t>
            </a:r>
            <a:r>
              <a:rPr kumimoji="1" lang="ja-JP" altLang="en-US" sz="1100" dirty="0" err="1"/>
              <a:t>ｋ</a:t>
            </a:r>
            <a:r>
              <a:rPr kumimoji="1" lang="en-US" altLang="ja-JP" sz="1100" dirty="0"/>
              <a:t>W</a:t>
            </a:r>
            <a:r>
              <a:rPr kumimoji="1" lang="ja-JP" altLang="en-US" sz="1100" dirty="0"/>
              <a:t>ｈ（調整後排出</a:t>
            </a:r>
            <a:endParaRPr kumimoji="1" lang="en-US" altLang="ja-JP" sz="1100" dirty="0"/>
          </a:p>
          <a:p>
            <a:r>
              <a:rPr lang="ja-JP" altLang="en-US" sz="1100" dirty="0"/>
              <a:t>　　　</a:t>
            </a:r>
            <a:r>
              <a:rPr kumimoji="1" lang="ja-JP" altLang="en-US" sz="1100" dirty="0"/>
              <a:t>係数）を使用しています。</a:t>
            </a:r>
            <a:endParaRPr kumimoji="1" lang="en-US" altLang="ja-JP" sz="1100" dirty="0"/>
          </a:p>
          <a:p>
            <a:r>
              <a:rPr lang="ja-JP" altLang="en-US" sz="1100" dirty="0"/>
              <a:t>注２：　ＰＲＴＲ法対象物質を使用していないので化学物質削減の目標は掲げません。</a:t>
            </a:r>
            <a:endParaRPr kumimoji="1" lang="ja-JP" altLang="en-US" sz="1100" dirty="0"/>
          </a:p>
        </p:txBody>
      </p:sp>
      <p:sp>
        <p:nvSpPr>
          <p:cNvPr id="7" name="スライド番号プレースホルダ 6"/>
          <p:cNvSpPr>
            <a:spLocks noGrp="1"/>
          </p:cNvSpPr>
          <p:nvPr>
            <p:ph type="sldNum" sz="quarter" idx="12"/>
          </p:nvPr>
        </p:nvSpPr>
        <p:spPr/>
        <p:txBody>
          <a:bodyPr/>
          <a:lstStyle/>
          <a:p>
            <a:fld id="{00FCA45C-AACD-4301-8A4E-DFE0B2123F8E}" type="slidenum">
              <a:rPr kumimoji="1" lang="ja-JP" altLang="en-US" smtClean="0"/>
              <a:pPr/>
              <a:t>8</a:t>
            </a:fld>
            <a:endParaRPr kumimoji="1" lang="ja-JP"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6632" y="323528"/>
            <a:ext cx="6110436" cy="821440"/>
          </a:xfrm>
        </p:spPr>
        <p:txBody>
          <a:bodyPr>
            <a:normAutofit/>
          </a:bodyPr>
          <a:lstStyle/>
          <a:p>
            <a:r>
              <a:rPr kumimoji="1" lang="en-US" altLang="ja-JP" dirty="0">
                <a:latin typeface="+mj-ea"/>
              </a:rPr>
              <a:t>4.</a:t>
            </a:r>
            <a:r>
              <a:rPr kumimoji="1" lang="ja-JP" altLang="en-US" dirty="0">
                <a:latin typeface="+mj-ea"/>
              </a:rPr>
              <a:t>主要な環境活動計画</a:t>
            </a:r>
          </a:p>
        </p:txBody>
      </p:sp>
      <p:sp>
        <p:nvSpPr>
          <p:cNvPr id="3" name="正方形/長方形 2"/>
          <p:cNvSpPr/>
          <p:nvPr/>
        </p:nvSpPr>
        <p:spPr>
          <a:xfrm>
            <a:off x="476672" y="1115616"/>
            <a:ext cx="5976664" cy="7817525"/>
          </a:xfrm>
          <a:prstGeom prst="rect">
            <a:avLst/>
          </a:prstGeom>
        </p:spPr>
        <p:txBody>
          <a:bodyPr wrap="square">
            <a:spAutoFit/>
          </a:bodyPr>
          <a:lstStyle/>
          <a:p>
            <a:pPr marL="514350" indent="-514350">
              <a:buFont typeface="+mj-lt"/>
              <a:buAutoNum type="arabicPeriod"/>
            </a:pPr>
            <a:r>
              <a:rPr lang="ja-JP" altLang="en-US" sz="2000" dirty="0"/>
              <a:t>二酸化炭素削減</a:t>
            </a:r>
            <a:endParaRPr lang="en-US" altLang="ja-JP" sz="2000" dirty="0"/>
          </a:p>
          <a:p>
            <a:pPr marL="514350" indent="-514350">
              <a:buNone/>
            </a:pPr>
            <a:r>
              <a:rPr lang="ja-JP" altLang="en-US" sz="2400" dirty="0"/>
              <a:t>　　</a:t>
            </a:r>
            <a:r>
              <a:rPr lang="ja-JP" altLang="en-US" sz="1600" dirty="0"/>
              <a:t>①自動車燃料の効率化</a:t>
            </a:r>
            <a:endParaRPr lang="en-US" altLang="ja-JP" sz="1600" dirty="0"/>
          </a:p>
          <a:p>
            <a:pPr marL="514350" indent="-514350">
              <a:buNone/>
            </a:pPr>
            <a:r>
              <a:rPr lang="ja-JP" altLang="en-US" sz="1600" dirty="0"/>
              <a:t>　　　・エコドライブ（ふんわりアクセル・加減速の少ない運転）　　　　　推進</a:t>
            </a:r>
            <a:endParaRPr lang="en-US" altLang="ja-JP" sz="1600" dirty="0"/>
          </a:p>
          <a:p>
            <a:pPr marL="514350" indent="-514350">
              <a:buNone/>
            </a:pPr>
            <a:r>
              <a:rPr lang="ja-JP" altLang="en-US" sz="1600" dirty="0"/>
              <a:t>　　　・各車両ごとの燃料使用量を把握する</a:t>
            </a:r>
            <a:endParaRPr lang="en-US" altLang="ja-JP" sz="1600" dirty="0"/>
          </a:p>
          <a:p>
            <a:pPr marL="514350" indent="-514350">
              <a:buNone/>
            </a:pPr>
            <a:r>
              <a:rPr lang="ja-JP" altLang="en-US" sz="1600" dirty="0"/>
              <a:t>　　　・運転日報をつけ、効率よく車両運行する</a:t>
            </a:r>
            <a:endParaRPr lang="en-US" altLang="ja-JP" sz="1600" dirty="0"/>
          </a:p>
          <a:p>
            <a:pPr marL="514350" indent="-514350">
              <a:buNone/>
            </a:pPr>
            <a:r>
              <a:rPr lang="ja-JP" altLang="en-US" sz="1600" dirty="0"/>
              <a:t>　　　・新車の購入の際はエコカーを選択する</a:t>
            </a:r>
            <a:endParaRPr lang="en-US" altLang="ja-JP" sz="1600" dirty="0"/>
          </a:p>
          <a:p>
            <a:pPr marL="514350" indent="-514350">
              <a:buNone/>
            </a:pPr>
            <a:r>
              <a:rPr lang="ja-JP" altLang="en-US" sz="1600" dirty="0"/>
              <a:t>　　　②電力の抑制</a:t>
            </a:r>
            <a:endParaRPr lang="en-US" altLang="ja-JP" sz="1600" dirty="0"/>
          </a:p>
          <a:p>
            <a:pPr marL="514350" indent="-514350">
              <a:buNone/>
            </a:pPr>
            <a:r>
              <a:rPr lang="ja-JP" altLang="en-US" sz="1600" dirty="0"/>
              <a:t>　　　・事務所内の温度は夏季２８度、冬季２０度とする</a:t>
            </a:r>
            <a:endParaRPr lang="en-US" altLang="ja-JP" sz="1600" dirty="0"/>
          </a:p>
          <a:p>
            <a:pPr marL="514350" indent="-514350">
              <a:buNone/>
            </a:pPr>
            <a:r>
              <a:rPr lang="ja-JP" altLang="en-US" sz="1600" dirty="0"/>
              <a:t>　　　・昼休みの照明消灯及びパソコンは待機電力削減をする</a:t>
            </a:r>
            <a:endParaRPr lang="en-US" altLang="ja-JP" sz="1600" dirty="0"/>
          </a:p>
          <a:p>
            <a:pPr marL="514350" indent="-514350">
              <a:buNone/>
            </a:pPr>
            <a:r>
              <a:rPr lang="ja-JP" altLang="en-US" sz="1600" dirty="0"/>
              <a:t>　　　・省エネタイプの</a:t>
            </a:r>
            <a:r>
              <a:rPr lang="en-US" altLang="ja-JP" sz="1600" dirty="0"/>
              <a:t>OA</a:t>
            </a:r>
            <a:r>
              <a:rPr lang="ja-JP" altLang="en-US" sz="1600" dirty="0"/>
              <a:t>機器を使用　　</a:t>
            </a:r>
            <a:endParaRPr lang="en-US" altLang="ja-JP" sz="1600" dirty="0"/>
          </a:p>
          <a:p>
            <a:pPr marL="514350" indent="-514350">
              <a:buNone/>
            </a:pPr>
            <a:endParaRPr lang="en-US" altLang="ja-JP" sz="1400" dirty="0"/>
          </a:p>
          <a:p>
            <a:pPr marL="514350" indent="-514350">
              <a:buNone/>
            </a:pPr>
            <a:r>
              <a:rPr lang="en-US" altLang="ja-JP" sz="2000" dirty="0"/>
              <a:t>2</a:t>
            </a:r>
            <a:r>
              <a:rPr lang="ja-JP" altLang="en-US" sz="2000" dirty="0" err="1"/>
              <a:t>．</a:t>
            </a:r>
            <a:r>
              <a:rPr lang="ja-JP" altLang="en-US" sz="2000" dirty="0"/>
              <a:t>　　水使用量削減</a:t>
            </a:r>
            <a:endParaRPr lang="en-US" altLang="ja-JP" sz="2000" dirty="0"/>
          </a:p>
          <a:p>
            <a:pPr marL="514350" indent="-514350">
              <a:buNone/>
            </a:pPr>
            <a:r>
              <a:rPr lang="ja-JP" altLang="en-US" sz="2400" dirty="0"/>
              <a:t>　　</a:t>
            </a:r>
            <a:r>
              <a:rPr lang="ja-JP" altLang="en-US" sz="1600" dirty="0"/>
              <a:t>①各水栓の止水の徹底</a:t>
            </a:r>
            <a:endParaRPr lang="en-US" altLang="ja-JP" sz="1600" dirty="0"/>
          </a:p>
          <a:p>
            <a:pPr marL="514350" indent="-514350">
              <a:buNone/>
            </a:pPr>
            <a:r>
              <a:rPr lang="ja-JP" altLang="en-US" sz="1600" dirty="0"/>
              <a:t>　　   ②洗車用に雨水貯水タンクを有効利用する</a:t>
            </a:r>
            <a:endParaRPr lang="en-US" altLang="ja-JP" sz="1600" dirty="0"/>
          </a:p>
          <a:p>
            <a:pPr marL="514350" indent="-514350">
              <a:buNone/>
            </a:pPr>
            <a:endParaRPr lang="en-US" altLang="ja-JP" dirty="0"/>
          </a:p>
          <a:p>
            <a:pPr marL="514350" indent="-514350">
              <a:buNone/>
            </a:pPr>
            <a:r>
              <a:rPr lang="en-US" altLang="ja-JP" sz="2000" dirty="0"/>
              <a:t>3</a:t>
            </a:r>
            <a:r>
              <a:rPr lang="ja-JP" altLang="en-US" sz="2000" dirty="0" err="1"/>
              <a:t>．</a:t>
            </a:r>
            <a:r>
              <a:rPr lang="ja-JP" altLang="en-US" sz="2000" dirty="0"/>
              <a:t>　　紙使用量削減（自社発生廃棄物削減）</a:t>
            </a:r>
            <a:endParaRPr lang="en-US" altLang="ja-JP" sz="2000" dirty="0"/>
          </a:p>
          <a:p>
            <a:pPr marL="514350" indent="-514350">
              <a:buNone/>
            </a:pPr>
            <a:r>
              <a:rPr lang="ja-JP" altLang="en-US" sz="2400" dirty="0"/>
              <a:t>　　</a:t>
            </a:r>
            <a:r>
              <a:rPr lang="ja-JP" altLang="en-US" sz="1600" dirty="0"/>
              <a:t>①失敗した紙は裏面を使用する</a:t>
            </a:r>
            <a:endParaRPr lang="en-US" altLang="ja-JP" sz="1600" dirty="0"/>
          </a:p>
          <a:p>
            <a:pPr marL="514350" indent="-514350">
              <a:buNone/>
            </a:pPr>
            <a:r>
              <a:rPr lang="ja-JP" altLang="en-US" sz="1600" dirty="0"/>
              <a:t>　　　②試しコピー、裏紙をメモ用紙として再利用</a:t>
            </a:r>
            <a:endParaRPr lang="en-US" altLang="ja-JP" sz="1600" dirty="0"/>
          </a:p>
          <a:p>
            <a:pPr marL="514350" indent="-514350"/>
            <a:endParaRPr lang="en-US" altLang="ja-JP" sz="2400" dirty="0"/>
          </a:p>
          <a:p>
            <a:pPr marL="514350" indent="-514350"/>
            <a:r>
              <a:rPr lang="en-US" altLang="ja-JP" sz="2000" dirty="0"/>
              <a:t>4.</a:t>
            </a:r>
            <a:r>
              <a:rPr lang="ja-JP" altLang="en-US" sz="2000" dirty="0"/>
              <a:t>　　グリーン購入の積極推進</a:t>
            </a:r>
            <a:endParaRPr lang="en-US" altLang="ja-JP" sz="2000" dirty="0"/>
          </a:p>
          <a:p>
            <a:pPr marL="514350" indent="-514350">
              <a:buNone/>
            </a:pPr>
            <a:r>
              <a:rPr lang="ja-JP" altLang="en-US" dirty="0"/>
              <a:t>　　　</a:t>
            </a:r>
            <a:r>
              <a:rPr lang="ja-JP" altLang="en-US" sz="1600" dirty="0"/>
              <a:t>①エコマーク付き作業服や文具の導入</a:t>
            </a:r>
            <a:endParaRPr lang="en-US" altLang="ja-JP" sz="1600" dirty="0"/>
          </a:p>
          <a:p>
            <a:pPr marL="514350" indent="-514350">
              <a:buNone/>
            </a:pPr>
            <a:endParaRPr lang="en-US" altLang="ja-JP" sz="2400" dirty="0"/>
          </a:p>
          <a:p>
            <a:pPr marL="514350" indent="-514350"/>
            <a:r>
              <a:rPr lang="en-US" altLang="ja-JP" sz="2000" dirty="0"/>
              <a:t>5.</a:t>
            </a:r>
            <a:r>
              <a:rPr lang="ja-JP" altLang="en-US" sz="2000" dirty="0"/>
              <a:t>　　その他</a:t>
            </a:r>
            <a:endParaRPr lang="en-US" altLang="ja-JP" sz="2000" dirty="0"/>
          </a:p>
          <a:p>
            <a:pPr marL="514350" indent="-514350">
              <a:buNone/>
            </a:pPr>
            <a:r>
              <a:rPr lang="ja-JP" altLang="en-US" sz="2400" dirty="0"/>
              <a:t>　　</a:t>
            </a:r>
            <a:r>
              <a:rPr lang="ja-JP" altLang="en-US" dirty="0"/>
              <a:t>　</a:t>
            </a:r>
            <a:r>
              <a:rPr lang="ja-JP" altLang="en-US" sz="1600" dirty="0"/>
              <a:t>①産業廃棄物や一般廃棄物の収集運搬は法律に則り適正    　　　業務をする</a:t>
            </a:r>
            <a:endParaRPr lang="en-US" altLang="ja-JP" sz="1600" dirty="0"/>
          </a:p>
          <a:p>
            <a:pPr marL="514350" indent="-514350">
              <a:buNone/>
            </a:pPr>
            <a:r>
              <a:rPr lang="ja-JP" altLang="en-US" sz="1600" dirty="0"/>
              <a:t>　　　　 ②社会貢献活動として会社周辺の清掃を実施する</a:t>
            </a:r>
            <a:endParaRPr lang="en-US" altLang="ja-JP" sz="1600" dirty="0"/>
          </a:p>
        </p:txBody>
      </p:sp>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9</a:t>
            </a:fld>
            <a:endParaRPr kumimoji="1" lang="ja-JP"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254452" cy="749432"/>
          </a:xfrm>
        </p:spPr>
        <p:txBody>
          <a:bodyPr>
            <a:noAutofit/>
          </a:bodyPr>
          <a:lstStyle/>
          <a:p>
            <a:r>
              <a:rPr kumimoji="1" lang="en-US" altLang="ja-JP" dirty="0">
                <a:latin typeface="+mj-ea"/>
              </a:rPr>
              <a:t>5.</a:t>
            </a:r>
            <a:r>
              <a:rPr kumimoji="1" lang="ja-JP" altLang="en-US" dirty="0">
                <a:latin typeface="+mj-ea"/>
              </a:rPr>
              <a:t>環境活動の取組結果</a:t>
            </a:r>
            <a:r>
              <a:rPr lang="ja-JP" altLang="en-US" dirty="0">
                <a:latin typeface="+mj-ea"/>
              </a:rPr>
              <a:t>と次年度の取組内容</a:t>
            </a:r>
            <a:endParaRPr kumimoji="1" lang="ja-JP" altLang="en-US" dirty="0">
              <a:latin typeface="+mj-ea"/>
            </a:endParaRPr>
          </a:p>
        </p:txBody>
      </p:sp>
      <p:sp>
        <p:nvSpPr>
          <p:cNvPr id="3" name="テキスト ボックス 2"/>
          <p:cNvSpPr txBox="1"/>
          <p:nvPr/>
        </p:nvSpPr>
        <p:spPr>
          <a:xfrm flipH="1">
            <a:off x="692696" y="1547664"/>
            <a:ext cx="5472608" cy="5109091"/>
          </a:xfrm>
          <a:prstGeom prst="rect">
            <a:avLst/>
          </a:prstGeom>
          <a:noFill/>
        </p:spPr>
        <p:txBody>
          <a:bodyPr wrap="square" rtlCol="0">
            <a:spAutoFit/>
          </a:bodyPr>
          <a:lstStyle/>
          <a:p>
            <a:r>
              <a:rPr kumimoji="1" lang="en-US" altLang="ja-JP" dirty="0"/>
              <a:t>5.1</a:t>
            </a:r>
            <a:r>
              <a:rPr kumimoji="1" lang="ja-JP" altLang="en-US" dirty="0"/>
              <a:t>温室効果ガス排出量の削減</a:t>
            </a:r>
            <a:endParaRPr kumimoji="1" lang="en-US" altLang="ja-JP" dirty="0"/>
          </a:p>
          <a:p>
            <a:endParaRPr lang="en-US" altLang="ja-JP" dirty="0"/>
          </a:p>
          <a:p>
            <a:r>
              <a:rPr kumimoji="1" lang="ja-JP" altLang="en-US" sz="1600" dirty="0"/>
              <a:t>当社の環境への負荷状況は温室効果ガスの排出割合が多くとりわけ車両燃料の消費による排出量</a:t>
            </a:r>
            <a:r>
              <a:rPr lang="ja-JP" altLang="en-US" sz="1600" dirty="0"/>
              <a:t>がその</a:t>
            </a:r>
            <a:r>
              <a:rPr lang="en-US" altLang="ja-JP" sz="1600" dirty="0"/>
              <a:t>85</a:t>
            </a:r>
            <a:r>
              <a:rPr lang="ja-JP" altLang="en-US" sz="1600" dirty="0"/>
              <a:t>％と大きく占めております。</a:t>
            </a:r>
            <a:endParaRPr lang="en-US" altLang="ja-JP" sz="1600" dirty="0"/>
          </a:p>
          <a:p>
            <a:r>
              <a:rPr lang="ja-JP" altLang="en-US" sz="1600" dirty="0"/>
              <a:t>総排出量の数値目標は達成することが出来ました。</a:t>
            </a:r>
            <a:endParaRPr lang="en-US" altLang="ja-JP" sz="1600" dirty="0"/>
          </a:p>
          <a:p>
            <a:r>
              <a:rPr lang="ja-JP" altLang="en-US" sz="1600" dirty="0"/>
              <a:t>内訳として軽油が業務受注量の増加により消費量が増え未達となりました。</a:t>
            </a:r>
            <a:endParaRPr lang="en-US" altLang="ja-JP" sz="1600" dirty="0"/>
          </a:p>
          <a:p>
            <a:r>
              <a:rPr lang="ja-JP" altLang="en-US" sz="1600" dirty="0"/>
              <a:t>一層の工夫を行い引き続き</a:t>
            </a:r>
            <a:r>
              <a:rPr lang="en-US" altLang="ja-JP" sz="1600" dirty="0"/>
              <a:t>『1</a:t>
            </a:r>
            <a:r>
              <a:rPr lang="ja-JP" altLang="en-US" sz="1600" dirty="0"/>
              <a:t>％削減</a:t>
            </a:r>
            <a:r>
              <a:rPr lang="en-US" altLang="ja-JP" sz="1600" dirty="0"/>
              <a:t>』</a:t>
            </a:r>
            <a:r>
              <a:rPr lang="ja-JP" altLang="en-US" sz="1600" dirty="0"/>
              <a:t>を目指して取り組んでまいります。</a:t>
            </a:r>
            <a:endParaRPr lang="en-US" altLang="ja-JP" sz="1600" dirty="0"/>
          </a:p>
          <a:p>
            <a:endParaRPr lang="en-US" altLang="ja-JP" sz="1600" dirty="0"/>
          </a:p>
          <a:p>
            <a:r>
              <a:rPr lang="ja-JP" altLang="en-US" sz="1600" dirty="0"/>
              <a:t>電力量においてはエアコンの設定温度や不要電気の消費抑制に努め、引き続き削減に取り組んでまいります。</a:t>
            </a:r>
            <a:endParaRPr lang="en-US" altLang="ja-JP" sz="1600" dirty="0"/>
          </a:p>
          <a:p>
            <a:endParaRPr lang="en-US" altLang="ja-JP" sz="1600" dirty="0"/>
          </a:p>
          <a:p>
            <a:r>
              <a:rPr lang="ja-JP" altLang="en-US" sz="1600" dirty="0"/>
              <a:t>新社屋でエアコンの台数が増えており必要最低限の稼働に努める。ロスナイ換気扇を有効に利用する。</a:t>
            </a:r>
            <a:endParaRPr lang="en-US" altLang="ja-JP" sz="1600" dirty="0"/>
          </a:p>
          <a:p>
            <a:endParaRPr lang="en-US" altLang="ja-JP" sz="1600" dirty="0"/>
          </a:p>
          <a:p>
            <a:r>
              <a:rPr lang="en-US" altLang="ja-JP" sz="1600" dirty="0"/>
              <a:t>2022</a:t>
            </a:r>
            <a:r>
              <a:rPr lang="ja-JP" altLang="en-US" sz="1600" dirty="0"/>
              <a:t>年</a:t>
            </a:r>
            <a:r>
              <a:rPr lang="en-US" altLang="ja-JP" sz="1600" dirty="0"/>
              <a:t>12</a:t>
            </a:r>
            <a:r>
              <a:rPr lang="ja-JP" altLang="en-US" sz="1600" dirty="0"/>
              <a:t>月に太陽光発電システムを</a:t>
            </a:r>
            <a:r>
              <a:rPr lang="ja-JP" altLang="en-US" sz="1600"/>
              <a:t>導入予定で今後の電力量削減を見込む。</a:t>
            </a:r>
            <a:endParaRPr lang="en-US" altLang="ja-JP" sz="1600" dirty="0"/>
          </a:p>
          <a:p>
            <a:endParaRPr kumimoji="1" lang="ja-JP" altLang="en-US" dirty="0"/>
          </a:p>
        </p:txBody>
      </p:sp>
      <p:sp>
        <p:nvSpPr>
          <p:cNvPr id="5" name="スライド番号プレースホルダ 4"/>
          <p:cNvSpPr>
            <a:spLocks noGrp="1"/>
          </p:cNvSpPr>
          <p:nvPr>
            <p:ph type="sldNum" sz="quarter" idx="12"/>
          </p:nvPr>
        </p:nvSpPr>
        <p:spPr/>
        <p:txBody>
          <a:bodyPr/>
          <a:lstStyle/>
          <a:p>
            <a:fld id="{00FCA45C-AACD-4301-8A4E-DFE0B2123F8E}" type="slidenum">
              <a:rPr kumimoji="1" lang="ja-JP" altLang="en-US" smtClean="0"/>
              <a:pPr/>
              <a:t>10</a:t>
            </a:fld>
            <a:endParaRPr kumimoji="1" lang="ja-JP"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749432"/>
          </a:xfrm>
        </p:spPr>
        <p:txBody>
          <a:bodyPr>
            <a:noAutofit/>
          </a:bodyPr>
          <a:lstStyle/>
          <a:p>
            <a:r>
              <a:rPr lang="en-US" altLang="ja-JP" dirty="0">
                <a:latin typeface="+mj-ea"/>
              </a:rPr>
              <a:t>5.</a:t>
            </a:r>
            <a:r>
              <a:rPr lang="ja-JP" altLang="en-US" dirty="0">
                <a:latin typeface="+mj-ea"/>
              </a:rPr>
              <a:t>環境活動の取組結果と次年度の取組内容</a:t>
            </a:r>
            <a:endParaRPr kumimoji="1" lang="ja-JP" altLang="en-US" dirty="0">
              <a:latin typeface="+mj-ea"/>
            </a:endParaRPr>
          </a:p>
        </p:txBody>
      </p:sp>
      <p:sp>
        <p:nvSpPr>
          <p:cNvPr id="3" name="正方形/長方形 2"/>
          <p:cNvSpPr/>
          <p:nvPr/>
        </p:nvSpPr>
        <p:spPr>
          <a:xfrm>
            <a:off x="476672" y="1547665"/>
            <a:ext cx="5976664" cy="2215991"/>
          </a:xfrm>
          <a:prstGeom prst="rect">
            <a:avLst/>
          </a:prstGeom>
        </p:spPr>
        <p:txBody>
          <a:bodyPr wrap="square">
            <a:spAutoFit/>
          </a:bodyPr>
          <a:lstStyle/>
          <a:p>
            <a:r>
              <a:rPr lang="en-US" altLang="ja-JP" dirty="0"/>
              <a:t>5.2</a:t>
            </a:r>
            <a:r>
              <a:rPr lang="ja-JP" altLang="en-US" dirty="0"/>
              <a:t>　総排水量の削減</a:t>
            </a:r>
            <a:endParaRPr lang="en-US" altLang="ja-JP" dirty="0"/>
          </a:p>
          <a:p>
            <a:endParaRPr lang="en-US" altLang="ja-JP" dirty="0"/>
          </a:p>
          <a:p>
            <a:r>
              <a:rPr lang="ja-JP" altLang="en-US" sz="1600" dirty="0"/>
              <a:t>雨水貯留槽を有効に使用し、洗車時や張り水に活用し</a:t>
            </a:r>
            <a:endParaRPr lang="en-US" altLang="ja-JP" sz="1600" dirty="0"/>
          </a:p>
          <a:p>
            <a:r>
              <a:rPr lang="ja-JP" altLang="en-US" sz="1600" dirty="0"/>
              <a:t>目標達成でき、止水の徹底し節水を促している。</a:t>
            </a:r>
            <a:endParaRPr lang="en-US" altLang="ja-JP" sz="1600" dirty="0"/>
          </a:p>
          <a:p>
            <a:r>
              <a:rPr lang="ja-JP" altLang="en-US" sz="1600" dirty="0"/>
              <a:t>次年度も継続したい。</a:t>
            </a:r>
            <a:endParaRPr lang="en-US" altLang="ja-JP" sz="1600" dirty="0"/>
          </a:p>
          <a:p>
            <a:endParaRPr lang="en-US" altLang="ja-JP" dirty="0"/>
          </a:p>
          <a:p>
            <a:endParaRPr lang="en-US" altLang="ja-JP" dirty="0"/>
          </a:p>
          <a:p>
            <a:endParaRPr lang="en-US" altLang="ja-JP" dirty="0"/>
          </a:p>
        </p:txBody>
      </p:sp>
      <p:sp>
        <p:nvSpPr>
          <p:cNvPr id="4" name="正方形/長方形 3"/>
          <p:cNvSpPr/>
          <p:nvPr/>
        </p:nvSpPr>
        <p:spPr>
          <a:xfrm>
            <a:off x="548680" y="3347865"/>
            <a:ext cx="2880320" cy="369332"/>
          </a:xfrm>
          <a:prstGeom prst="rect">
            <a:avLst/>
          </a:prstGeom>
        </p:spPr>
        <p:txBody>
          <a:bodyPr wrap="square">
            <a:spAutoFit/>
          </a:bodyPr>
          <a:lstStyle/>
          <a:p>
            <a:r>
              <a:rPr lang="en-US" altLang="ja-JP" dirty="0"/>
              <a:t>5.3</a:t>
            </a:r>
            <a:r>
              <a:rPr lang="ja-JP" altLang="en-US" dirty="0"/>
              <a:t>　紙使用量の削減</a:t>
            </a:r>
            <a:endParaRPr lang="en-US" altLang="ja-JP" dirty="0"/>
          </a:p>
        </p:txBody>
      </p:sp>
      <p:sp>
        <p:nvSpPr>
          <p:cNvPr id="5" name="テキスト ボックス 4"/>
          <p:cNvSpPr txBox="1"/>
          <p:nvPr/>
        </p:nvSpPr>
        <p:spPr>
          <a:xfrm>
            <a:off x="548680" y="3851920"/>
            <a:ext cx="4988866" cy="861774"/>
          </a:xfrm>
          <a:prstGeom prst="rect">
            <a:avLst/>
          </a:prstGeom>
          <a:noFill/>
        </p:spPr>
        <p:txBody>
          <a:bodyPr wrap="none" rtlCol="0">
            <a:spAutoFit/>
          </a:bodyPr>
          <a:lstStyle/>
          <a:p>
            <a:r>
              <a:rPr kumimoji="1" lang="ja-JP" altLang="en-US" sz="1600" dirty="0"/>
              <a:t>失敗した紙の裏紙利用としてメモ用紙にしたり、コピーの</a:t>
            </a:r>
            <a:endParaRPr kumimoji="1" lang="en-US" altLang="ja-JP" sz="1600" dirty="0"/>
          </a:p>
          <a:p>
            <a:r>
              <a:rPr lang="ja-JP" altLang="en-US" sz="1600" dirty="0"/>
              <a:t>試しに使用し目標達成できた。</a:t>
            </a:r>
            <a:endParaRPr lang="en-US" altLang="ja-JP" sz="1600" dirty="0"/>
          </a:p>
          <a:p>
            <a:r>
              <a:rPr lang="ja-JP" altLang="en-US" sz="1600" dirty="0"/>
              <a:t>次年度も継続したい</a:t>
            </a:r>
            <a:r>
              <a:rPr lang="ja-JP" altLang="en-US" dirty="0"/>
              <a:t>。</a:t>
            </a:r>
            <a:endParaRPr kumimoji="1" lang="ja-JP" altLang="en-US" dirty="0"/>
          </a:p>
        </p:txBody>
      </p:sp>
      <p:sp>
        <p:nvSpPr>
          <p:cNvPr id="6" name="正方形/長方形 5"/>
          <p:cNvSpPr/>
          <p:nvPr/>
        </p:nvSpPr>
        <p:spPr>
          <a:xfrm>
            <a:off x="548680" y="4932040"/>
            <a:ext cx="3055645" cy="369332"/>
          </a:xfrm>
          <a:prstGeom prst="rect">
            <a:avLst/>
          </a:prstGeom>
        </p:spPr>
        <p:txBody>
          <a:bodyPr wrap="none">
            <a:spAutoFit/>
          </a:bodyPr>
          <a:lstStyle/>
          <a:p>
            <a:r>
              <a:rPr lang="en-US" altLang="ja-JP" dirty="0"/>
              <a:t>5.4</a:t>
            </a:r>
            <a:r>
              <a:rPr lang="ja-JP" altLang="en-US" dirty="0"/>
              <a:t>　グリーン購入の積極推進</a:t>
            </a:r>
            <a:endParaRPr lang="en-US" altLang="ja-JP" dirty="0"/>
          </a:p>
        </p:txBody>
      </p:sp>
      <p:sp>
        <p:nvSpPr>
          <p:cNvPr id="7" name="テキスト ボックス 6"/>
          <p:cNvSpPr txBox="1"/>
          <p:nvPr/>
        </p:nvSpPr>
        <p:spPr>
          <a:xfrm>
            <a:off x="692696" y="5436096"/>
            <a:ext cx="6117380" cy="830997"/>
          </a:xfrm>
          <a:prstGeom prst="rect">
            <a:avLst/>
          </a:prstGeom>
          <a:noFill/>
        </p:spPr>
        <p:txBody>
          <a:bodyPr wrap="none" rtlCol="0">
            <a:spAutoFit/>
          </a:bodyPr>
          <a:lstStyle/>
          <a:p>
            <a:r>
              <a:rPr lang="ja-JP" altLang="en-US" sz="1600" dirty="0"/>
              <a:t>文房具を中心に購入し、トイレットペーパーもグリーン商品としました。</a:t>
            </a:r>
            <a:endParaRPr lang="en-US" altLang="ja-JP" sz="1600" dirty="0"/>
          </a:p>
          <a:p>
            <a:r>
              <a:rPr lang="ja-JP" altLang="en-US" sz="1600" dirty="0"/>
              <a:t>地球にやさしい再生ＰＥＴ繊維</a:t>
            </a:r>
            <a:r>
              <a:rPr lang="en-US" altLang="ja-JP" sz="1600" dirty="0"/>
              <a:t>50</a:t>
            </a:r>
            <a:r>
              <a:rPr lang="ja-JP" altLang="en-US" sz="1600" dirty="0"/>
              <a:t>％以上の作業服を導入した。</a:t>
            </a:r>
            <a:endParaRPr lang="en-US" altLang="ja-JP" sz="1600" dirty="0"/>
          </a:p>
          <a:p>
            <a:r>
              <a:rPr lang="ja-JP" altLang="en-US" sz="1600" dirty="0"/>
              <a:t>次年度もグリーン購入を意識し、アンテナを張っていきます。</a:t>
            </a:r>
            <a:endParaRPr lang="en-US" altLang="ja-JP" sz="1600" dirty="0"/>
          </a:p>
        </p:txBody>
      </p:sp>
      <p:sp>
        <p:nvSpPr>
          <p:cNvPr id="8" name="正方形/長方形 7"/>
          <p:cNvSpPr/>
          <p:nvPr/>
        </p:nvSpPr>
        <p:spPr>
          <a:xfrm>
            <a:off x="548680" y="6498979"/>
            <a:ext cx="2246128" cy="369332"/>
          </a:xfrm>
          <a:prstGeom prst="rect">
            <a:avLst/>
          </a:prstGeom>
        </p:spPr>
        <p:txBody>
          <a:bodyPr wrap="none">
            <a:spAutoFit/>
          </a:bodyPr>
          <a:lstStyle/>
          <a:p>
            <a:r>
              <a:rPr lang="en-US" altLang="ja-JP" dirty="0"/>
              <a:t>5.5</a:t>
            </a:r>
            <a:r>
              <a:rPr lang="ja-JP" altLang="en-US" dirty="0"/>
              <a:t>　会社周辺の清掃</a:t>
            </a:r>
            <a:endParaRPr lang="en-US" altLang="ja-JP" dirty="0"/>
          </a:p>
        </p:txBody>
      </p:sp>
      <p:sp>
        <p:nvSpPr>
          <p:cNvPr id="9" name="テキスト ボックス 8"/>
          <p:cNvSpPr txBox="1"/>
          <p:nvPr/>
        </p:nvSpPr>
        <p:spPr>
          <a:xfrm>
            <a:off x="617109" y="6868311"/>
            <a:ext cx="5695790" cy="2677656"/>
          </a:xfrm>
          <a:prstGeom prst="rect">
            <a:avLst/>
          </a:prstGeom>
          <a:noFill/>
        </p:spPr>
        <p:txBody>
          <a:bodyPr wrap="none" rtlCol="0">
            <a:spAutoFit/>
          </a:bodyPr>
          <a:lstStyle/>
          <a:p>
            <a:r>
              <a:rPr kumimoji="1" lang="ja-JP" altLang="en-US" sz="1600" dirty="0"/>
              <a:t>毎週月曜日に会社周辺と県道の掃除作業を実施でき</a:t>
            </a:r>
            <a:endParaRPr kumimoji="1" lang="en-US" altLang="ja-JP" sz="1600" dirty="0"/>
          </a:p>
          <a:p>
            <a:r>
              <a:rPr lang="ja-JP" altLang="en-US" sz="1600" dirty="0"/>
              <a:t>美観を改善につながりました。</a:t>
            </a:r>
            <a:endParaRPr lang="en-US" altLang="ja-JP" sz="1600" dirty="0"/>
          </a:p>
          <a:p>
            <a:endParaRPr lang="en-US" altLang="ja-JP" sz="1600" dirty="0"/>
          </a:p>
          <a:p>
            <a:r>
              <a:rPr lang="ja-JP" altLang="en-US" sz="1600" dirty="0"/>
              <a:t>ごみを見つけたらサッと拾える気付きの出来る社員を育成したい</a:t>
            </a:r>
            <a:endParaRPr lang="en-US" altLang="ja-JP" sz="1600" dirty="0"/>
          </a:p>
          <a:p>
            <a:r>
              <a:rPr lang="ja-JP" altLang="en-US" sz="1600" dirty="0"/>
              <a:t>と思います</a:t>
            </a:r>
            <a:endParaRPr lang="en-US" altLang="ja-JP" sz="1600" dirty="0"/>
          </a:p>
          <a:p>
            <a:endParaRPr lang="en-US" altLang="ja-JP" sz="1600" dirty="0"/>
          </a:p>
          <a:p>
            <a:r>
              <a:rPr lang="ja-JP" altLang="en-US" sz="1800" b="0" i="0" u="none" strike="noStrike" baseline="0" dirty="0">
                <a:solidFill>
                  <a:srgbClr val="000000"/>
                </a:solidFill>
                <a:latin typeface="ＭＳ Ｐゴシック" panose="020B0600070205080204" pitchFamily="50" charset="-128"/>
                <a:ea typeface="ＭＳ Ｐゴシック" panose="020B0600070205080204" pitchFamily="50" charset="-128"/>
              </a:rPr>
              <a:t>次年度の環境目標は、前述</a:t>
            </a:r>
            <a:r>
              <a:rPr lang="en-US" altLang="ja-JP" sz="1800" b="0" i="0" u="none" strike="noStrike" baseline="0" dirty="0">
                <a:solidFill>
                  <a:srgbClr val="000000"/>
                </a:solidFill>
                <a:latin typeface="ＭＳ Ｐゴシック" panose="020B0600070205080204" pitchFamily="50" charset="-128"/>
                <a:ea typeface="ＭＳ Ｐゴシック" panose="020B0600070205080204" pitchFamily="50" charset="-128"/>
              </a:rPr>
              <a:t>【</a:t>
            </a:r>
            <a:r>
              <a:rPr lang="en-US" altLang="ja-JP" sz="1800" b="0" i="0" u="none" strike="noStrike" baseline="0" dirty="0">
                <a:solidFill>
                  <a:srgbClr val="000000"/>
                </a:solidFill>
                <a:latin typeface="Calibri" panose="020F0502020204030204" pitchFamily="34" charset="0"/>
                <a:ea typeface="ＭＳ Ｐゴシック" panose="020B0600070205080204" pitchFamily="50" charset="-128"/>
              </a:rPr>
              <a:t>3.</a:t>
            </a:r>
            <a:r>
              <a:rPr lang="ja-JP" altLang="en-US" sz="1800" b="0" i="0" u="none" strike="noStrike" baseline="0" dirty="0">
                <a:solidFill>
                  <a:srgbClr val="000000"/>
                </a:solidFill>
                <a:latin typeface="ＭＳ Ｐゴシック" panose="020B0600070205080204" pitchFamily="50" charset="-128"/>
                <a:ea typeface="ＭＳ Ｐゴシック" panose="020B0600070205080204" pitchFamily="50" charset="-128"/>
              </a:rPr>
              <a:t>環境目標とその実績</a:t>
            </a:r>
            <a:r>
              <a:rPr lang="en-US" altLang="ja-JP" sz="1800" b="0" i="0" u="none" strike="noStrike" baseline="0" dirty="0">
                <a:solidFill>
                  <a:srgbClr val="000000"/>
                </a:solidFill>
                <a:latin typeface="ＭＳ Ｐゴシック" panose="020B0600070205080204" pitchFamily="50" charset="-128"/>
                <a:ea typeface="ＭＳ Ｐゴシック" panose="020B0600070205080204" pitchFamily="50" charset="-128"/>
              </a:rPr>
              <a:t>】</a:t>
            </a:r>
            <a:r>
              <a:rPr lang="ja-JP" altLang="en-US" sz="1800" b="0" i="0" u="none" strike="noStrike" baseline="0" dirty="0">
                <a:solidFill>
                  <a:srgbClr val="000000"/>
                </a:solidFill>
                <a:latin typeface="ＭＳ Ｐゴシック" panose="020B0600070205080204" pitchFamily="50" charset="-128"/>
                <a:ea typeface="ＭＳ Ｐゴシック" panose="020B0600070205080204" pitchFamily="50" charset="-128"/>
              </a:rPr>
              <a:t>の</a:t>
            </a:r>
          </a:p>
          <a:p>
            <a:r>
              <a:rPr lang="ja-JP" altLang="en-US" sz="1800" b="0" i="0" u="none" strike="noStrike" baseline="0" dirty="0">
                <a:solidFill>
                  <a:srgbClr val="000000"/>
                </a:solidFill>
                <a:latin typeface="ＭＳ Ｐゴシック" panose="020B0600070205080204" pitchFamily="50" charset="-128"/>
                <a:ea typeface="ＭＳ Ｐゴシック" panose="020B0600070205080204" pitchFamily="50" charset="-128"/>
              </a:rPr>
              <a:t>令和４年度中期環境目標の通りとする</a:t>
            </a:r>
            <a:endParaRPr lang="en-US" altLang="ja-JP" sz="1600" dirty="0"/>
          </a:p>
          <a:p>
            <a:endParaRPr lang="en-US" altLang="ja-JP" dirty="0"/>
          </a:p>
          <a:p>
            <a:endParaRPr kumimoji="1" lang="ja-JP" altLang="en-US" dirty="0"/>
          </a:p>
        </p:txBody>
      </p:sp>
      <p:sp>
        <p:nvSpPr>
          <p:cNvPr id="10" name="スライド番号プレースホルダ 9"/>
          <p:cNvSpPr>
            <a:spLocks noGrp="1"/>
          </p:cNvSpPr>
          <p:nvPr>
            <p:ph type="sldNum" sz="quarter" idx="12"/>
          </p:nvPr>
        </p:nvSpPr>
        <p:spPr/>
        <p:txBody>
          <a:bodyPr/>
          <a:lstStyle/>
          <a:p>
            <a:fld id="{00FCA45C-AACD-4301-8A4E-DFE0B2123F8E}" type="slidenum">
              <a:rPr kumimoji="1" lang="ja-JP" altLang="en-US" smtClean="0"/>
              <a:pPr/>
              <a:t>11</a:t>
            </a:fld>
            <a:endParaRPr kumimoji="1"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2656" y="1331640"/>
            <a:ext cx="6192688" cy="2232248"/>
          </a:xfrm>
        </p:spPr>
        <p:txBody>
          <a:bodyPr>
            <a:noAutofit/>
          </a:bodyPr>
          <a:lstStyle/>
          <a:p>
            <a:pPr algn="l"/>
            <a:br>
              <a:rPr lang="ja-JP" altLang="ja-JP" sz="1400" dirty="0"/>
            </a:br>
            <a:r>
              <a:rPr lang="ja-JP" altLang="ja-JP" sz="1400" b="1" dirty="0"/>
              <a:t>　　　　　　　　　　　　　　　　　　　　　　</a:t>
            </a:r>
            <a:br>
              <a:rPr lang="ja-JP" altLang="ja-JP" sz="1400" dirty="0"/>
            </a:br>
            <a:r>
              <a:rPr lang="ja-JP" altLang="en-US" sz="1400" dirty="0"/>
              <a:t>ＥＡ</a:t>
            </a:r>
            <a:r>
              <a:rPr lang="en-US" altLang="ja-JP" sz="1400" dirty="0"/>
              <a:t>21</a:t>
            </a:r>
            <a:r>
              <a:rPr lang="ja-JP" altLang="ja-JP" sz="1400" dirty="0"/>
              <a:t>の環境活動の一環として、</a:t>
            </a:r>
            <a:r>
              <a:rPr lang="ja-JP" altLang="en-US" sz="1400" dirty="0"/>
              <a:t>毎週月曜日の早朝、</a:t>
            </a:r>
            <a:r>
              <a:rPr lang="ja-JP" altLang="ja-JP" sz="1400" dirty="0"/>
              <a:t>事務所周辺の清掃作業を下記の通り、実施した。</a:t>
            </a:r>
            <a:br>
              <a:rPr lang="ja-JP" altLang="ja-JP" sz="1400" dirty="0"/>
            </a:br>
            <a:r>
              <a:rPr lang="en-US" altLang="ja-JP" sz="1400" dirty="0"/>
              <a:t> </a:t>
            </a:r>
            <a:br>
              <a:rPr lang="ja-JP" altLang="ja-JP" sz="1400" dirty="0"/>
            </a:br>
            <a:r>
              <a:rPr lang="en-US" altLang="ja-JP" sz="1400" dirty="0"/>
              <a:t>1</a:t>
            </a:r>
            <a:r>
              <a:rPr lang="ja-JP" altLang="ja-JP" sz="1400" dirty="0"/>
              <a:t>．日時：</a:t>
            </a:r>
            <a:r>
              <a:rPr lang="ja-JP" altLang="en-US" sz="1400" dirty="0"/>
              <a:t>毎週月曜日</a:t>
            </a:r>
            <a:r>
              <a:rPr lang="en-US" altLang="ja-JP" sz="1400" dirty="0"/>
              <a:t>6</a:t>
            </a:r>
            <a:r>
              <a:rPr lang="ja-JP" altLang="en-US" sz="1400" dirty="0"/>
              <a:t>：</a:t>
            </a:r>
            <a:r>
              <a:rPr lang="en-US" altLang="ja-JP" sz="1400" dirty="0"/>
              <a:t>30</a:t>
            </a:r>
            <a:r>
              <a:rPr lang="ja-JP" altLang="en-US" sz="1400" dirty="0"/>
              <a:t>～</a:t>
            </a:r>
            <a:r>
              <a:rPr lang="en-US" altLang="ja-JP" sz="1400" dirty="0"/>
              <a:t>7</a:t>
            </a:r>
            <a:r>
              <a:rPr lang="ja-JP" altLang="en-US" sz="1400" dirty="0"/>
              <a:t>：</a:t>
            </a:r>
            <a:r>
              <a:rPr lang="en-US" altLang="ja-JP" sz="1400" dirty="0"/>
              <a:t>00</a:t>
            </a:r>
            <a:br>
              <a:rPr lang="ja-JP" altLang="ja-JP" sz="1400" dirty="0"/>
            </a:br>
            <a:r>
              <a:rPr lang="en-US" altLang="ja-JP" sz="1400" dirty="0"/>
              <a:t>2</a:t>
            </a:r>
            <a:r>
              <a:rPr lang="ja-JP" altLang="ja-JP" sz="1400" dirty="0"/>
              <a:t>．参加者：</a:t>
            </a:r>
            <a:r>
              <a:rPr lang="ja-JP" altLang="en-US" sz="1400" dirty="0"/>
              <a:t>男性社員全員</a:t>
            </a:r>
            <a:br>
              <a:rPr lang="ja-JP" altLang="ja-JP" sz="1400" dirty="0"/>
            </a:br>
            <a:r>
              <a:rPr lang="en-US" altLang="ja-JP" sz="1400" dirty="0"/>
              <a:t>3</a:t>
            </a:r>
            <a:r>
              <a:rPr lang="ja-JP" altLang="ja-JP" sz="1400" dirty="0"/>
              <a:t>．清掃場所：事務所前の道路</a:t>
            </a:r>
            <a:br>
              <a:rPr lang="ja-JP" altLang="ja-JP" sz="1400" dirty="0"/>
            </a:br>
            <a:r>
              <a:rPr lang="ja-JP" altLang="ja-JP" sz="1400" dirty="0"/>
              <a:t>　　　　　　※県道徳山下松線（県道</a:t>
            </a:r>
            <a:r>
              <a:rPr lang="en-US" altLang="ja-JP" sz="1400" dirty="0"/>
              <a:t>366</a:t>
            </a:r>
            <a:r>
              <a:rPr lang="ja-JP" altLang="ja-JP" sz="1400" dirty="0"/>
              <a:t>号）～豊井小学校前迄の道路</a:t>
            </a:r>
            <a:br>
              <a:rPr lang="ja-JP" altLang="ja-JP" sz="1400" dirty="0"/>
            </a:br>
            <a:r>
              <a:rPr lang="en-US" altLang="ja-JP" sz="1400" dirty="0"/>
              <a:t>                      </a:t>
            </a:r>
            <a:r>
              <a:rPr lang="ja-JP" altLang="ja-JP" sz="1400" dirty="0"/>
              <a:t>（約</a:t>
            </a:r>
            <a:r>
              <a:rPr lang="en-US" altLang="ja-JP" sz="1400" dirty="0"/>
              <a:t>100m</a:t>
            </a:r>
            <a:r>
              <a:rPr lang="ja-JP" altLang="ja-JP" sz="1400" dirty="0"/>
              <a:t>…事務所側の片側車線）</a:t>
            </a:r>
            <a:br>
              <a:rPr lang="ja-JP" altLang="ja-JP" sz="1400" dirty="0"/>
            </a:br>
            <a:endParaRPr kumimoji="1" lang="ja-JP" altLang="en-US" sz="1400" dirty="0"/>
          </a:p>
        </p:txBody>
      </p:sp>
      <p:pic>
        <p:nvPicPr>
          <p:cNvPr id="4" name="コンテンツ プレースホルダー 3" descr="歩道の上に座っている人たち&#10;&#10;低い精度で自動的に生成された説明">
            <a:extLst>
              <a:ext uri="{FF2B5EF4-FFF2-40B4-BE49-F238E27FC236}">
                <a16:creationId xmlns:a16="http://schemas.microsoft.com/office/drawing/2014/main" id="{4225AC96-9B4A-F455-1D9E-6105D79A44A9}"/>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700808" y="3536813"/>
            <a:ext cx="3456384" cy="2592287"/>
          </a:xfrm>
        </p:spPr>
      </p:pic>
      <p:sp>
        <p:nvSpPr>
          <p:cNvPr id="7" name="スライド番号プレースホルダ 6"/>
          <p:cNvSpPr>
            <a:spLocks noGrp="1"/>
          </p:cNvSpPr>
          <p:nvPr>
            <p:ph type="sldNum" sz="quarter" idx="12"/>
          </p:nvPr>
        </p:nvSpPr>
        <p:spPr/>
        <p:txBody>
          <a:bodyPr/>
          <a:lstStyle/>
          <a:p>
            <a:fld id="{00FCA45C-AACD-4301-8A4E-DFE0B2123F8E}" type="slidenum">
              <a:rPr kumimoji="1" lang="ja-JP" altLang="en-US" smtClean="0"/>
              <a:pPr/>
              <a:t>12</a:t>
            </a:fld>
            <a:endParaRPr kumimoji="1" lang="ja-JP" altLang="en-US"/>
          </a:p>
        </p:txBody>
      </p:sp>
      <p:pic>
        <p:nvPicPr>
          <p:cNvPr id="6" name="図 5" descr="道路を走る車&#10;&#10;中程度の精度で自動的に生成された説明">
            <a:extLst>
              <a:ext uri="{FF2B5EF4-FFF2-40B4-BE49-F238E27FC236}">
                <a16:creationId xmlns:a16="http://schemas.microsoft.com/office/drawing/2014/main" id="{3687D377-5CC3-26B0-0AA0-36CEAA188E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0808" y="6369679"/>
            <a:ext cx="3456384" cy="25922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latin typeface="+mj-ea"/>
              </a:rPr>
              <a:t>6</a:t>
            </a:r>
            <a:r>
              <a:rPr kumimoji="1" lang="en-US" altLang="ja-JP" dirty="0">
                <a:latin typeface="+mj-ea"/>
              </a:rPr>
              <a:t>.</a:t>
            </a:r>
            <a:r>
              <a:rPr kumimoji="1" lang="ja-JP" altLang="en-US" dirty="0">
                <a:latin typeface="+mj-ea"/>
              </a:rPr>
              <a:t>環境関連法規への違反、訴訟等の有無</a:t>
            </a:r>
          </a:p>
        </p:txBody>
      </p:sp>
      <p:sp>
        <p:nvSpPr>
          <p:cNvPr id="3" name="テキスト ボックス 2"/>
          <p:cNvSpPr txBox="1"/>
          <p:nvPr/>
        </p:nvSpPr>
        <p:spPr>
          <a:xfrm>
            <a:off x="836712" y="2411760"/>
            <a:ext cx="5616624" cy="2862322"/>
          </a:xfrm>
          <a:prstGeom prst="rect">
            <a:avLst/>
          </a:prstGeom>
          <a:noFill/>
        </p:spPr>
        <p:txBody>
          <a:bodyPr wrap="square" rtlCol="0">
            <a:spAutoFit/>
          </a:bodyPr>
          <a:lstStyle/>
          <a:p>
            <a:r>
              <a:rPr kumimoji="1" lang="ja-JP" altLang="en-US" dirty="0"/>
              <a:t>当社の事業活動に適用される環境関連法規の等の</a:t>
            </a:r>
            <a:endParaRPr kumimoji="1" lang="en-US" altLang="ja-JP" dirty="0"/>
          </a:p>
          <a:p>
            <a:r>
              <a:rPr lang="ja-JP" altLang="en-US" dirty="0"/>
              <a:t>遵守状況を確認した結果、違反はありませんでした。</a:t>
            </a:r>
            <a:endParaRPr lang="en-US" altLang="ja-JP" dirty="0"/>
          </a:p>
          <a:p>
            <a:r>
              <a:rPr kumimoji="1" lang="ja-JP" altLang="en-US" dirty="0"/>
              <a:t>　また、関係機関や利害関係者からの指摘、訴訟も</a:t>
            </a:r>
            <a:endParaRPr kumimoji="1" lang="en-US" altLang="ja-JP" dirty="0"/>
          </a:p>
          <a:p>
            <a:r>
              <a:rPr lang="ja-JP" altLang="en-US" dirty="0"/>
              <a:t>ありませんでした。</a:t>
            </a:r>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r>
              <a:rPr lang="ja-JP" altLang="en-US" dirty="0"/>
              <a:t>　　　　　　　　　　　　　　　　　　　　　　　　　　　　　　　</a:t>
            </a:r>
            <a:endParaRPr kumimoji="1" lang="ja-JP" altLang="en-US" dirty="0"/>
          </a:p>
        </p:txBody>
      </p:sp>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13</a:t>
            </a:fld>
            <a:endParaRPr kumimoji="1" lang="ja-JP" altLang="en-US"/>
          </a:p>
        </p:txBody>
      </p:sp>
      <p:pic>
        <p:nvPicPr>
          <p:cNvPr id="5" name="図 4">
            <a:extLst>
              <a:ext uri="{FF2B5EF4-FFF2-40B4-BE49-F238E27FC236}">
                <a16:creationId xmlns:a16="http://schemas.microsoft.com/office/drawing/2014/main" id="{4A0A5718-5DE5-A4E9-1AD4-06D5E8C41187}"/>
              </a:ext>
            </a:extLst>
          </p:cNvPr>
          <p:cNvPicPr>
            <a:picLocks noChangeAspect="1"/>
          </p:cNvPicPr>
          <p:nvPr/>
        </p:nvPicPr>
        <p:blipFill>
          <a:blip r:embed="rId3"/>
          <a:stretch>
            <a:fillRect/>
          </a:stretch>
        </p:blipFill>
        <p:spPr>
          <a:xfrm>
            <a:off x="1168564" y="3994150"/>
            <a:ext cx="4636714" cy="13699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4000" dirty="0">
                <a:latin typeface="+mj-ea"/>
              </a:rPr>
              <a:t>7.</a:t>
            </a:r>
            <a:r>
              <a:rPr lang="ja-JP" altLang="en-US" sz="4000" dirty="0">
                <a:latin typeface="+mj-ea"/>
              </a:rPr>
              <a:t>　代表者による全体評価と見直しの結果</a:t>
            </a:r>
            <a:endParaRPr kumimoji="1" lang="ja-JP" altLang="en-US" sz="4000" dirty="0">
              <a:latin typeface="+mj-ea"/>
            </a:endParaRPr>
          </a:p>
        </p:txBody>
      </p:sp>
      <p:sp>
        <p:nvSpPr>
          <p:cNvPr id="3" name="正方形/長方形 2"/>
          <p:cNvSpPr/>
          <p:nvPr/>
        </p:nvSpPr>
        <p:spPr>
          <a:xfrm>
            <a:off x="548680" y="1716713"/>
            <a:ext cx="5760640" cy="6186309"/>
          </a:xfrm>
          <a:prstGeom prst="rect">
            <a:avLst/>
          </a:prstGeom>
        </p:spPr>
        <p:txBody>
          <a:bodyPr wrap="square">
            <a:spAutoFit/>
          </a:bodyPr>
          <a:lstStyle/>
          <a:p>
            <a:endParaRPr lang="en-US" altLang="ja-JP" b="1" dirty="0"/>
          </a:p>
          <a:p>
            <a:endParaRPr lang="en-US" altLang="ja-JP" dirty="0"/>
          </a:p>
          <a:p>
            <a:r>
              <a:rPr lang="ja-JP" altLang="en-US" dirty="0"/>
              <a:t>エコアクション</a:t>
            </a:r>
            <a:r>
              <a:rPr lang="en-US" altLang="ja-JP" dirty="0"/>
              <a:t>21</a:t>
            </a:r>
            <a:r>
              <a:rPr lang="ja-JP" altLang="en-US" dirty="0"/>
              <a:t>に基づき環境活動を展開してきました。</a:t>
            </a:r>
            <a:endParaRPr lang="en-US" altLang="ja-JP" dirty="0"/>
          </a:p>
          <a:p>
            <a:r>
              <a:rPr lang="ja-JP" altLang="en-US" dirty="0"/>
              <a:t>運用開始時から</a:t>
            </a:r>
            <a:r>
              <a:rPr lang="en-US" altLang="ja-JP" dirty="0"/>
              <a:t>10</a:t>
            </a:r>
            <a:r>
              <a:rPr lang="ja-JP" altLang="en-US" dirty="0"/>
              <a:t>年が経過し、次第に確実な運用が行われるようになってきました。</a:t>
            </a:r>
            <a:endParaRPr lang="en-US" altLang="ja-JP" dirty="0"/>
          </a:p>
          <a:p>
            <a:r>
              <a:rPr lang="ja-JP" altLang="en-US" dirty="0"/>
              <a:t>大きなウェイトの軽油部門で使用量が減少しましたが目標未達成となりました。</a:t>
            </a:r>
            <a:endParaRPr lang="en-US" altLang="ja-JP" dirty="0"/>
          </a:p>
          <a:p>
            <a:r>
              <a:rPr lang="ja-JP" altLang="en-US" dirty="0"/>
              <a:t>アイドリングストップ等を中心にエコドライブを積極的に運用して参りたいと思います。</a:t>
            </a:r>
            <a:endParaRPr lang="en-US" altLang="ja-JP" dirty="0"/>
          </a:p>
          <a:p>
            <a:endParaRPr lang="en-US" altLang="ja-JP" dirty="0"/>
          </a:p>
          <a:p>
            <a:r>
              <a:rPr lang="ja-JP" altLang="en-US" dirty="0"/>
              <a:t>二酸化炭素総排出量、ガソリン、電気、紙の有効利用、グリーン購入のそれぞれで目標達成することが出来ました。</a:t>
            </a:r>
            <a:endParaRPr lang="en-US" altLang="ja-JP" dirty="0"/>
          </a:p>
          <a:p>
            <a:r>
              <a:rPr lang="ja-JP" altLang="en-US" dirty="0"/>
              <a:t>会社周辺の清掃も豊井事務所周辺も追加し、地域のクリーンアップに微力ながら奉仕でき、地元住民の方より感謝の言葉をいただいた。</a:t>
            </a:r>
            <a:endParaRPr lang="en-US" altLang="ja-JP" dirty="0"/>
          </a:p>
          <a:p>
            <a:endParaRPr lang="en-US" altLang="ja-JP" dirty="0"/>
          </a:p>
          <a:p>
            <a:r>
              <a:rPr lang="en-US" altLang="ja-JP" dirty="0"/>
              <a:t>2022</a:t>
            </a:r>
            <a:r>
              <a:rPr lang="ja-JP" altLang="en-US" dirty="0"/>
              <a:t>年</a:t>
            </a:r>
            <a:r>
              <a:rPr lang="en-US" altLang="ja-JP" dirty="0"/>
              <a:t>12</a:t>
            </a:r>
            <a:r>
              <a:rPr lang="ja-JP" altLang="en-US" dirty="0"/>
              <a:t>月に太陽光発電システムを導入し、自家電のカバーと二酸化炭素の排出抑制に貢献出来ればと考えております。</a:t>
            </a:r>
            <a:endParaRPr lang="en-US" altLang="ja-JP" dirty="0"/>
          </a:p>
          <a:p>
            <a:endParaRPr lang="en-US" altLang="ja-JP" dirty="0"/>
          </a:p>
          <a:p>
            <a:endParaRPr lang="en-US" altLang="ja-JP" dirty="0"/>
          </a:p>
          <a:p>
            <a:endParaRPr lang="ja-JP" altLang="en-US" dirty="0"/>
          </a:p>
        </p:txBody>
      </p:sp>
      <p:sp>
        <p:nvSpPr>
          <p:cNvPr id="4" name="スライド番号プレースホルダ 3"/>
          <p:cNvSpPr>
            <a:spLocks noGrp="1"/>
          </p:cNvSpPr>
          <p:nvPr>
            <p:ph type="sldNum" sz="quarter" idx="12"/>
          </p:nvPr>
        </p:nvSpPr>
        <p:spPr/>
        <p:txBody>
          <a:bodyPr/>
          <a:lstStyle/>
          <a:p>
            <a:fld id="{00FCA45C-AACD-4301-8A4E-DFE0B2123F8E}" type="slidenum">
              <a:rPr kumimoji="1" lang="ja-JP" altLang="en-US" smtClean="0"/>
              <a:pPr/>
              <a:t>14</a:t>
            </a:fld>
            <a:endParaRPr kumimoji="1" lang="ja-JP" altLang="en-US"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4404</TotalTime>
  <Words>2219</Words>
  <Application>Microsoft Office PowerPoint</Application>
  <PresentationFormat>画面に合わせる (4:3)</PresentationFormat>
  <Paragraphs>414</Paragraphs>
  <Slides>14</Slides>
  <Notes>14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ＭＳ Ｐゴシック</vt:lpstr>
      <vt:lpstr>ＭＳ 明朝</vt:lpstr>
      <vt:lpstr>Arial</vt:lpstr>
      <vt:lpstr>Calibri</vt:lpstr>
      <vt:lpstr>Century</vt:lpstr>
      <vt:lpstr>Office テーマ</vt:lpstr>
      <vt:lpstr>エコアクション２１ 環境活動レポート      令和4年度版 （令和3年12月～令和4年11月）  株式会社　周陽インダストリア （旧有限会社周陽興業から平成28年12月1日商号変更　決算期変更）</vt:lpstr>
      <vt:lpstr>PowerPoint プレゼンテーション</vt:lpstr>
      <vt:lpstr>1.組織の概要 許可・登録の内容</vt:lpstr>
      <vt:lpstr>1.組織の概要 車両等の状況</vt:lpstr>
      <vt:lpstr>1.組織の概要    組織図          （対象範囲： 全組織・全活動）</vt:lpstr>
      <vt:lpstr>1.組織の概要 有資格者</vt:lpstr>
      <vt:lpstr>2  環境方針       Ⅰ．基本理念  　株式会社周陽インダストリアは瀬戸内海の美しい自然の中に位置し、この恵まれた自然環境を大切にし、未来の子供たちのために引き継ぎ、廃棄物処理業者として率先して地域の環境保全、さらには地球環境の質的改善が課題であることを強く認識し、企業活動のあらゆる面での環境に対する配慮を行い、環境負荷を低減する企業を目指し環境問題への取り組みを推進し、社員の幸せを通して社会貢献をしてまいります。お客様との緊密な信頼関係を事業の基盤とし、大切な財産とします。     Ⅱ．行動指針   　１・環境保全活動推進のため、必要な組織を整備します。   　２・環境関連法規制を遵守し、環境マネジメントを継続的に推進します。   　３・二酸化炭素排出削減に取り組みます。使用エネルギー（電気・ガソリン・軽油）の 　　　削減に努め、特に収集運搬車両の効率的な運転に取り組みます。   　４・廃棄物の３Ｒ（抑制、再使用、再利用）を推進し、削減に努めます。   　５・水使用量の節水に努め、削減に取り組みます。　　   　６・グリーン購入を積極的に推進します。   　７・地域社会とのコミュニケーションを図り、地域のより良い環境作りに貢献します。      ８・この環境方針は社員全員に周知するとともに、社外に公表します。   　　　　　　　　　　　　　　 　　　　　　　　　　　　　　　　　　　　　　　　　　　　　　　　　　　　　　平成28年12月1日改訂 　　　　　　 　　　　　　　　　　　　　　　　　　　　　　　　　　　　　　　　　　株式会社　周陽インダストリア 　　　　　　　　　　　　　　　　　　　　　　　　　　　　　　　　　　　　　　代表取締役　　川元　正 </vt:lpstr>
      <vt:lpstr>3.環境目標とその実績</vt:lpstr>
      <vt:lpstr>4.主要な環境活動計画</vt:lpstr>
      <vt:lpstr>5.環境活動の取組結果と次年度の取組内容</vt:lpstr>
      <vt:lpstr>5.環境活動の取組結果と次年度の取組内容</vt:lpstr>
      <vt:lpstr> 　　　　　　　　　　　　　　　　　　　　　　 ＥＡ21の環境活動の一環として、毎週月曜日の早朝、事務所周辺の清掃作業を下記の通り、実施した。   1．日時：毎週月曜日6：30～7：00 2．参加者：男性社員全員 3．清掃場所：事務所前の道路 　　　　　　※県道徳山下松線（県道366号）～豊井小学校前迄の道路                       （約100m…事務所側の片側車線） </vt:lpstr>
      <vt:lpstr>6.環境関連法規への違反、訴訟等の有無</vt:lpstr>
      <vt:lpstr>7.　代表者による全体評価と見直しの結果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エコアクション２１ 環境活動レポート  2011年度版 （2011年10月～12月）  有限会社　周陽興業</dc:title>
  <dc:creator>Owner</dc:creator>
  <cp:lastModifiedBy>正 川元</cp:lastModifiedBy>
  <cp:revision>332</cp:revision>
  <cp:lastPrinted>2021-04-06T06:16:55Z</cp:lastPrinted>
  <dcterms:created xsi:type="dcterms:W3CDTF">2012-02-14T12:36:20Z</dcterms:created>
  <dcterms:modified xsi:type="dcterms:W3CDTF">2023-11-27T04:30:26Z</dcterms:modified>
</cp:coreProperties>
</file>